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Inter SemiBold"/>
      <p:regular r:id="rId30"/>
      <p:bold r:id="rId31"/>
      <p:italic r:id="rId32"/>
      <p:boldItalic r:id="rId33"/>
    </p:embeddedFont>
    <p:embeddedFont>
      <p:font typeface="Inter Light"/>
      <p:regular r:id="rId34"/>
      <p:bold r:id="rId35"/>
      <p:italic r:id="rId36"/>
      <p:boldItalic r:id="rId37"/>
    </p:embeddedFont>
    <p:embeddedFont>
      <p:font typeface="Inter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nter-italic.fntdata"/><Relationship Id="rId20" Type="http://schemas.openxmlformats.org/officeDocument/2006/relationships/slide" Target="slides/slide15.xml"/><Relationship Id="rId41" Type="http://schemas.openxmlformats.org/officeDocument/2006/relationships/font" Target="fonts/Inter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InterSemiBold-bold.fntdata"/><Relationship Id="rId30" Type="http://schemas.openxmlformats.org/officeDocument/2006/relationships/font" Target="fonts/InterSemiBold-regular.fntdata"/><Relationship Id="rId11" Type="http://schemas.openxmlformats.org/officeDocument/2006/relationships/slide" Target="slides/slide6.xml"/><Relationship Id="rId33" Type="http://schemas.openxmlformats.org/officeDocument/2006/relationships/font" Target="fonts/InterSemiBold-boldItalic.fntdata"/><Relationship Id="rId10" Type="http://schemas.openxmlformats.org/officeDocument/2006/relationships/slide" Target="slides/slide5.xml"/><Relationship Id="rId32" Type="http://schemas.openxmlformats.org/officeDocument/2006/relationships/font" Target="fonts/InterSemiBold-italic.fntdata"/><Relationship Id="rId13" Type="http://schemas.openxmlformats.org/officeDocument/2006/relationships/slide" Target="slides/slide8.xml"/><Relationship Id="rId35" Type="http://schemas.openxmlformats.org/officeDocument/2006/relationships/font" Target="fonts/InterLight-bold.fntdata"/><Relationship Id="rId12" Type="http://schemas.openxmlformats.org/officeDocument/2006/relationships/slide" Target="slides/slide7.xml"/><Relationship Id="rId34" Type="http://schemas.openxmlformats.org/officeDocument/2006/relationships/font" Target="fonts/InterLight-regular.fntdata"/><Relationship Id="rId15" Type="http://schemas.openxmlformats.org/officeDocument/2006/relationships/slide" Target="slides/slide10.xml"/><Relationship Id="rId37" Type="http://schemas.openxmlformats.org/officeDocument/2006/relationships/font" Target="fonts/InterLight-boldItalic.fntdata"/><Relationship Id="rId14" Type="http://schemas.openxmlformats.org/officeDocument/2006/relationships/slide" Target="slides/slide9.xml"/><Relationship Id="rId36" Type="http://schemas.openxmlformats.org/officeDocument/2006/relationships/font" Target="fonts/InterLight-italic.fntdata"/><Relationship Id="rId17" Type="http://schemas.openxmlformats.org/officeDocument/2006/relationships/slide" Target="slides/slide12.xml"/><Relationship Id="rId39" Type="http://schemas.openxmlformats.org/officeDocument/2006/relationships/font" Target="fonts/Inter-bold.fntdata"/><Relationship Id="rId16" Type="http://schemas.openxmlformats.org/officeDocument/2006/relationships/slide" Target="slides/slide11.xml"/><Relationship Id="rId38" Type="http://schemas.openxmlformats.org/officeDocument/2006/relationships/font" Target="fonts/Inter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b5380904e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b5380904e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b5380904ef_0_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b5380904ef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Shreyas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b5380904ef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b5380904ef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Seth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b5380904ef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b5380904ef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Seth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b5380904ef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b5380904ef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Seth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b5380904ef_0_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3b5380904ef_0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Tanish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b5614daa18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b5614daa18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Tanish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b5380904ef_0_3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b5380904ef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1D1D1D"/>
                </a:solidFill>
                <a:latin typeface="Inter"/>
                <a:ea typeface="Inter"/>
                <a:cs typeface="Inter"/>
                <a:sym typeface="Inter"/>
              </a:rPr>
              <a:t>Seth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b5614daa1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b5614daa1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Tanish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b5380904ef_0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b5380904ef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Shreyas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b5614daa18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b5614daa18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Shreyas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c56ea1fd9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c56ea1fd9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Tanish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c56ea1fd9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c56ea1fd9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Shreyas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c56ea1fd99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c56ea1fd9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Seth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c56d92ad9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3c56d92ad9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Seth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c56d92ad95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3c56d92ad95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Shreyas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c56d92ad95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3c56d92ad95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Shreyas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c56ea1fd99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3c56ea1fd9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Shreyas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c56d92ad95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3c56d92ad95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Shreyas/Tanish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c56ea1fd99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c56ea1fd99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Tanish- say what the entire machine is and how it works going through all of its parts (should be 1-2 min according to tegtmeyer on friday)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c56ea1fd99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3c56ea1fd99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Tanish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c56ea1fd99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c56ea1fd99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Shreyas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3c56ea1fd99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3c56ea1fd99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Seth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3ce01efcad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3ce01efcad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420875" y="1402000"/>
            <a:ext cx="4324800" cy="24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2" type="title"/>
          </p:nvPr>
        </p:nvSpPr>
        <p:spPr>
          <a:xfrm>
            <a:off x="474350" y="3793500"/>
            <a:ext cx="4036500" cy="115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b="0"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12" name="Google Shape;12;p2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" name="Google Shape;13;p2"/>
          <p:cNvSpPr/>
          <p:nvPr>
            <p:ph idx="3" type="pic"/>
          </p:nvPr>
        </p:nvSpPr>
        <p:spPr>
          <a:xfrm>
            <a:off x="5039775" y="196800"/>
            <a:ext cx="3905400" cy="47499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sp>
        <p:nvSpPr>
          <p:cNvPr id="14" name="Google Shape;14;p2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</a:t>
            </a: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" name="Google Shape;16;p2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53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Divider Slide">
  <p:cSld name="CUSTOM_3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420875" y="1402000"/>
            <a:ext cx="4324800" cy="24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2" type="title"/>
          </p:nvPr>
        </p:nvSpPr>
        <p:spPr>
          <a:xfrm>
            <a:off x="474350" y="3793500"/>
            <a:ext cx="4036500" cy="115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b="0"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21" name="Google Shape;21;p3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" name="Google Shape;22;p3"/>
          <p:cNvSpPr/>
          <p:nvPr>
            <p:ph idx="3" type="pic"/>
          </p:nvPr>
        </p:nvSpPr>
        <p:spPr>
          <a:xfrm>
            <a:off x="5039775" y="196800"/>
            <a:ext cx="3905400" cy="47499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sp>
        <p:nvSpPr>
          <p:cNvPr id="23" name="Google Shape;23;p3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" name="Google Shape;24;p3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sion / Mission" type="secHead">
  <p:cSld name="SECTION_HEADER">
    <p:bg>
      <p:bgPr>
        <a:solidFill>
          <a:schemeClr val="l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>
            <p:ph idx="2" type="pic"/>
          </p:nvPr>
        </p:nvSpPr>
        <p:spPr>
          <a:xfrm>
            <a:off x="5039775" y="203250"/>
            <a:ext cx="3905400" cy="22986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cxnSp>
        <p:nvCxnSpPr>
          <p:cNvPr id="28" name="Google Shape;28;p4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452575" y="1853525"/>
            <a:ext cx="2965500" cy="24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30" name="Google Shape;30;p4"/>
          <p:cNvSpPr/>
          <p:nvPr>
            <p:ph idx="3" type="pic"/>
          </p:nvPr>
        </p:nvSpPr>
        <p:spPr>
          <a:xfrm>
            <a:off x="5039775" y="2624675"/>
            <a:ext cx="3905400" cy="22986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sp>
        <p:nvSpPr>
          <p:cNvPr id="31" name="Google Shape;31;p4"/>
          <p:cNvSpPr txBox="1"/>
          <p:nvPr>
            <p:ph type="title"/>
          </p:nvPr>
        </p:nvSpPr>
        <p:spPr>
          <a:xfrm>
            <a:off x="452575" y="596800"/>
            <a:ext cx="4263600" cy="13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32" name="Google Shape;32;p4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432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/ Divider" type="tx">
  <p:cSld name="TITLE_AND_BODY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5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" name="Google Shape;37;p5"/>
          <p:cNvSpPr txBox="1"/>
          <p:nvPr>
            <p:ph type="title"/>
          </p:nvPr>
        </p:nvSpPr>
        <p:spPr>
          <a:xfrm>
            <a:off x="420875" y="1552350"/>
            <a:ext cx="6231300" cy="16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2" type="title"/>
          </p:nvPr>
        </p:nvSpPr>
        <p:spPr>
          <a:xfrm>
            <a:off x="472350" y="3144800"/>
            <a:ext cx="29655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b="0"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39" name="Google Shape;39;p5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53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venue Model" type="twoColTx">
  <p:cSld name="TITLE_AND_TWO_COLUMNS">
    <p:bg>
      <p:bgPr>
        <a:solidFill>
          <a:schemeClr val="dk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4" name="Google Shape;44;p6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" name="Google Shape;45;p6"/>
          <p:cNvSpPr txBox="1"/>
          <p:nvPr>
            <p:ph type="title"/>
          </p:nvPr>
        </p:nvSpPr>
        <p:spPr>
          <a:xfrm>
            <a:off x="450850" y="596800"/>
            <a:ext cx="6767700" cy="14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560525" y="3718900"/>
            <a:ext cx="35526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2" type="body"/>
          </p:nvPr>
        </p:nvSpPr>
        <p:spPr>
          <a:xfrm>
            <a:off x="4113125" y="3718900"/>
            <a:ext cx="35526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8" name="Google Shape;48;p6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" name="Google Shape;49;p6"/>
          <p:cNvSpPr txBox="1"/>
          <p:nvPr>
            <p:ph idx="3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" name="Google Shape;50;p6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Timeline" type="titleOnly">
  <p:cSld name="TITLE_ONLY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3" name="Google Shape;53;p7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" name="Google Shape;54;p7"/>
          <p:cNvSpPr txBox="1"/>
          <p:nvPr>
            <p:ph type="title"/>
          </p:nvPr>
        </p:nvSpPr>
        <p:spPr>
          <a:xfrm>
            <a:off x="452575" y="596800"/>
            <a:ext cx="6868800" cy="13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55" name="Google Shape;55;p7"/>
          <p:cNvSpPr txBox="1"/>
          <p:nvPr>
            <p:ph idx="1" type="body"/>
          </p:nvPr>
        </p:nvSpPr>
        <p:spPr>
          <a:xfrm>
            <a:off x="589475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56" name="Google Shape;56;p7"/>
          <p:cNvSpPr txBox="1"/>
          <p:nvPr>
            <p:ph idx="2" type="body"/>
          </p:nvPr>
        </p:nvSpPr>
        <p:spPr>
          <a:xfrm>
            <a:off x="2601850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57" name="Google Shape;57;p7"/>
          <p:cNvSpPr txBox="1"/>
          <p:nvPr>
            <p:ph idx="3" type="body"/>
          </p:nvPr>
        </p:nvSpPr>
        <p:spPr>
          <a:xfrm>
            <a:off x="4601450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58" name="Google Shape;58;p7"/>
          <p:cNvSpPr txBox="1"/>
          <p:nvPr>
            <p:ph idx="4" type="body"/>
          </p:nvPr>
        </p:nvSpPr>
        <p:spPr>
          <a:xfrm>
            <a:off x="6602800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59" name="Google Shape;59;p7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" name="Google Shape;60;p7"/>
          <p:cNvSpPr txBox="1"/>
          <p:nvPr>
            <p:ph idx="5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7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etitive Advantage">
  <p:cSld name="ONE_COLUMN_TEXT"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4" name="Google Shape;64;p8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" name="Google Shape;65;p8"/>
          <p:cNvSpPr txBox="1"/>
          <p:nvPr>
            <p:ph type="title"/>
          </p:nvPr>
        </p:nvSpPr>
        <p:spPr>
          <a:xfrm>
            <a:off x="452575" y="596800"/>
            <a:ext cx="4418100" cy="29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66" name="Google Shape;66;p8"/>
          <p:cNvSpPr/>
          <p:nvPr>
            <p:ph idx="2" type="pic"/>
          </p:nvPr>
        </p:nvSpPr>
        <p:spPr>
          <a:xfrm>
            <a:off x="5039775" y="196800"/>
            <a:ext cx="3905400" cy="47499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sp>
        <p:nvSpPr>
          <p:cNvPr id="67" name="Google Shape;67;p8"/>
          <p:cNvSpPr txBox="1"/>
          <p:nvPr>
            <p:ph idx="1" type="body"/>
          </p:nvPr>
        </p:nvSpPr>
        <p:spPr>
          <a:xfrm>
            <a:off x="452575" y="1966775"/>
            <a:ext cx="3212700" cy="20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68" name="Google Shape;68;p8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9" name="Google Shape;69;p8"/>
          <p:cNvSpPr txBox="1"/>
          <p:nvPr>
            <p:ph idx="3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">
  <p:cSld name="MAIN_POINT">
    <p:bg>
      <p:bgPr>
        <a:solidFill>
          <a:schemeClr val="dk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/>
          <p:nvPr>
            <p:ph idx="2" type="pic"/>
          </p:nvPr>
        </p:nvSpPr>
        <p:spPr>
          <a:xfrm>
            <a:off x="566350" y="1569300"/>
            <a:ext cx="1466400" cy="1570200"/>
          </a:xfrm>
          <a:prstGeom prst="roundRect">
            <a:avLst>
              <a:gd fmla="val 6320" name="adj"/>
            </a:avLst>
          </a:prstGeom>
          <a:noFill/>
          <a:ln>
            <a:noFill/>
          </a:ln>
        </p:spPr>
      </p:sp>
      <p:sp>
        <p:nvSpPr>
          <p:cNvPr id="73" name="Google Shape;73;p9"/>
          <p:cNvSpPr/>
          <p:nvPr>
            <p:ph idx="3" type="pic"/>
          </p:nvPr>
        </p:nvSpPr>
        <p:spPr>
          <a:xfrm>
            <a:off x="2588275" y="1569300"/>
            <a:ext cx="1466400" cy="1570200"/>
          </a:xfrm>
          <a:prstGeom prst="roundRect">
            <a:avLst>
              <a:gd fmla="val 6320" name="adj"/>
            </a:avLst>
          </a:prstGeom>
          <a:noFill/>
          <a:ln>
            <a:noFill/>
          </a:ln>
        </p:spPr>
      </p:sp>
      <p:sp>
        <p:nvSpPr>
          <p:cNvPr id="74" name="Google Shape;74;p9"/>
          <p:cNvSpPr/>
          <p:nvPr>
            <p:ph idx="4" type="pic"/>
          </p:nvPr>
        </p:nvSpPr>
        <p:spPr>
          <a:xfrm>
            <a:off x="4613113" y="1569300"/>
            <a:ext cx="1466400" cy="1570200"/>
          </a:xfrm>
          <a:prstGeom prst="roundRect">
            <a:avLst>
              <a:gd fmla="val 6320" name="adj"/>
            </a:avLst>
          </a:prstGeom>
          <a:noFill/>
          <a:ln>
            <a:noFill/>
          </a:ln>
        </p:spPr>
      </p:sp>
      <p:sp>
        <p:nvSpPr>
          <p:cNvPr id="75" name="Google Shape;75;p9"/>
          <p:cNvSpPr/>
          <p:nvPr>
            <p:ph idx="5" type="pic"/>
          </p:nvPr>
        </p:nvSpPr>
        <p:spPr>
          <a:xfrm>
            <a:off x="6637950" y="1569300"/>
            <a:ext cx="1466400" cy="1570200"/>
          </a:xfrm>
          <a:prstGeom prst="roundRect">
            <a:avLst>
              <a:gd fmla="val 6320" name="adj"/>
            </a:avLst>
          </a:prstGeom>
          <a:noFill/>
          <a:ln>
            <a:noFill/>
          </a:ln>
        </p:spPr>
      </p:sp>
      <p:cxnSp>
        <p:nvCxnSpPr>
          <p:cNvPr id="76" name="Google Shape;76;p9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" name="Google Shape;77;p9"/>
          <p:cNvSpPr txBox="1"/>
          <p:nvPr>
            <p:ph type="title"/>
          </p:nvPr>
        </p:nvSpPr>
        <p:spPr>
          <a:xfrm>
            <a:off x="450850" y="596800"/>
            <a:ext cx="6767700" cy="18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9"/>
          <p:cNvSpPr txBox="1"/>
          <p:nvPr>
            <p:ph idx="1" type="subTitle"/>
          </p:nvPr>
        </p:nvSpPr>
        <p:spPr>
          <a:xfrm>
            <a:off x="566350" y="3190975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9"/>
          <p:cNvSpPr txBox="1"/>
          <p:nvPr>
            <p:ph idx="6" type="subTitle"/>
          </p:nvPr>
        </p:nvSpPr>
        <p:spPr>
          <a:xfrm>
            <a:off x="2588275" y="3190975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" name="Google Shape;80;p9"/>
          <p:cNvSpPr txBox="1"/>
          <p:nvPr>
            <p:ph idx="7" type="subTitle"/>
          </p:nvPr>
        </p:nvSpPr>
        <p:spPr>
          <a:xfrm>
            <a:off x="4613113" y="3190975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" name="Google Shape;81;p9"/>
          <p:cNvSpPr txBox="1"/>
          <p:nvPr>
            <p:ph idx="8" type="subTitle"/>
          </p:nvPr>
        </p:nvSpPr>
        <p:spPr>
          <a:xfrm>
            <a:off x="6637950" y="3190975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" name="Google Shape;82;p9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" name="Google Shape;83;p9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9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rrent Market / Market Size">
  <p:cSld name="SECTION_TITLE_AND_DESCRIPTION">
    <p:bg>
      <p:bgPr>
        <a:solidFill>
          <a:schemeClr val="dk2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87" name="Google Shape;87;p10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" name="Google Shape;88;p10"/>
          <p:cNvSpPr txBox="1"/>
          <p:nvPr>
            <p:ph idx="1" type="subTitle"/>
          </p:nvPr>
        </p:nvSpPr>
        <p:spPr>
          <a:xfrm>
            <a:off x="675475" y="305590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10"/>
          <p:cNvSpPr txBox="1"/>
          <p:nvPr>
            <p:ph idx="2" type="body"/>
          </p:nvPr>
        </p:nvSpPr>
        <p:spPr>
          <a:xfrm>
            <a:off x="604925" y="36681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0" name="Google Shape;90;p10"/>
          <p:cNvSpPr txBox="1"/>
          <p:nvPr>
            <p:ph idx="3" type="subTitle"/>
          </p:nvPr>
        </p:nvSpPr>
        <p:spPr>
          <a:xfrm>
            <a:off x="3885400" y="305590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1" name="Google Shape;91;p10"/>
          <p:cNvSpPr txBox="1"/>
          <p:nvPr>
            <p:ph idx="4" type="body"/>
          </p:nvPr>
        </p:nvSpPr>
        <p:spPr>
          <a:xfrm>
            <a:off x="3814850" y="36681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2" name="Google Shape;92;p10"/>
          <p:cNvSpPr txBox="1"/>
          <p:nvPr>
            <p:ph idx="5" type="subTitle"/>
          </p:nvPr>
        </p:nvSpPr>
        <p:spPr>
          <a:xfrm>
            <a:off x="7024719" y="305590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3" name="Google Shape;93;p10"/>
          <p:cNvSpPr txBox="1"/>
          <p:nvPr>
            <p:ph idx="6" type="body"/>
          </p:nvPr>
        </p:nvSpPr>
        <p:spPr>
          <a:xfrm>
            <a:off x="6954219" y="36681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4" name="Google Shape;94;p10"/>
          <p:cNvSpPr txBox="1"/>
          <p:nvPr>
            <p:ph type="title"/>
          </p:nvPr>
        </p:nvSpPr>
        <p:spPr>
          <a:xfrm>
            <a:off x="450850" y="596800"/>
            <a:ext cx="6767700" cy="12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5" name="Google Shape;95;p10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6" name="Google Shape;96;p10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ncial Breakdown">
  <p:cSld name="SECTION_TITLE_AND_DESCRIPTION_1">
    <p:bg>
      <p:bgPr>
        <a:solidFill>
          <a:schemeClr val="dk2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1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99" name="Google Shape;99;p11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" name="Google Shape;100;p11"/>
          <p:cNvSpPr txBox="1"/>
          <p:nvPr>
            <p:ph idx="1" type="subTitle"/>
          </p:nvPr>
        </p:nvSpPr>
        <p:spPr>
          <a:xfrm>
            <a:off x="3486575" y="270695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11"/>
          <p:cNvSpPr txBox="1"/>
          <p:nvPr>
            <p:ph idx="2" type="body"/>
          </p:nvPr>
        </p:nvSpPr>
        <p:spPr>
          <a:xfrm>
            <a:off x="3416075" y="29823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102" name="Google Shape;102;p11"/>
          <p:cNvCxnSpPr>
            <a:endCxn id="103" idx="2"/>
          </p:cNvCxnSpPr>
          <p:nvPr/>
        </p:nvCxnSpPr>
        <p:spPr>
          <a:xfrm>
            <a:off x="2904275" y="2048466"/>
            <a:ext cx="7719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" name="Google Shape;104;p11"/>
          <p:cNvCxnSpPr/>
          <p:nvPr/>
        </p:nvCxnSpPr>
        <p:spPr>
          <a:xfrm>
            <a:off x="4765924" y="2048466"/>
            <a:ext cx="7719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" name="Google Shape;105;p11"/>
          <p:cNvCxnSpPr/>
          <p:nvPr/>
        </p:nvCxnSpPr>
        <p:spPr>
          <a:xfrm>
            <a:off x="6635736" y="2048466"/>
            <a:ext cx="7719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1"/>
          <p:cNvSpPr/>
          <p:nvPr/>
        </p:nvSpPr>
        <p:spPr>
          <a:xfrm>
            <a:off x="3676175" y="1504866"/>
            <a:ext cx="1087200" cy="1087200"/>
          </a:xfrm>
          <a:prstGeom prst="flowChartConnector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6" name="Google Shape;106;p11"/>
          <p:cNvSpPr/>
          <p:nvPr/>
        </p:nvSpPr>
        <p:spPr>
          <a:xfrm>
            <a:off x="5548513" y="1504866"/>
            <a:ext cx="1087200" cy="1087200"/>
          </a:xfrm>
          <a:prstGeom prst="flowChartConnector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7" name="Google Shape;107;p11"/>
          <p:cNvSpPr/>
          <p:nvPr/>
        </p:nvSpPr>
        <p:spPr>
          <a:xfrm>
            <a:off x="7417725" y="1504866"/>
            <a:ext cx="1087200" cy="1087200"/>
          </a:xfrm>
          <a:prstGeom prst="flowChartConnector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" name="Google Shape;108;p11"/>
          <p:cNvSpPr txBox="1"/>
          <p:nvPr>
            <p:ph idx="3" type="subTitle"/>
          </p:nvPr>
        </p:nvSpPr>
        <p:spPr>
          <a:xfrm>
            <a:off x="5358925" y="270695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9" name="Google Shape;109;p11"/>
          <p:cNvSpPr txBox="1"/>
          <p:nvPr>
            <p:ph idx="4" type="body"/>
          </p:nvPr>
        </p:nvSpPr>
        <p:spPr>
          <a:xfrm>
            <a:off x="5288425" y="29823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10" name="Google Shape;110;p11"/>
          <p:cNvSpPr txBox="1"/>
          <p:nvPr>
            <p:ph idx="5" type="subTitle"/>
          </p:nvPr>
        </p:nvSpPr>
        <p:spPr>
          <a:xfrm>
            <a:off x="7231275" y="270695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11"/>
          <p:cNvSpPr txBox="1"/>
          <p:nvPr>
            <p:ph idx="6" type="body"/>
          </p:nvPr>
        </p:nvSpPr>
        <p:spPr>
          <a:xfrm>
            <a:off x="7160775" y="29823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12" name="Google Shape;112;p11"/>
          <p:cNvSpPr/>
          <p:nvPr/>
        </p:nvSpPr>
        <p:spPr>
          <a:xfrm>
            <a:off x="603475" y="2706950"/>
            <a:ext cx="2313300" cy="1413600"/>
          </a:xfrm>
          <a:prstGeom prst="roundRect">
            <a:avLst>
              <a:gd fmla="val 7414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rgbClr val="F6F5EC"/>
              </a:solidFill>
            </a:endParaRPr>
          </a:p>
        </p:txBody>
      </p:sp>
      <p:sp>
        <p:nvSpPr>
          <p:cNvPr id="113" name="Google Shape;113;p11"/>
          <p:cNvSpPr txBox="1"/>
          <p:nvPr>
            <p:ph type="title"/>
          </p:nvPr>
        </p:nvSpPr>
        <p:spPr>
          <a:xfrm>
            <a:off x="450850" y="596800"/>
            <a:ext cx="6767700" cy="14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4" name="Google Shape;114;p11"/>
          <p:cNvSpPr txBox="1"/>
          <p:nvPr>
            <p:ph idx="7" type="body"/>
          </p:nvPr>
        </p:nvSpPr>
        <p:spPr>
          <a:xfrm>
            <a:off x="603475" y="2758400"/>
            <a:ext cx="2313300" cy="13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5" name="Google Shape;115;p11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6" name="Google Shape;116;p11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/ Graph">
  <p:cSld name="CAPTION_ONLY">
    <p:bg>
      <p:bgPr>
        <a:solidFill>
          <a:schemeClr val="lt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12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" name="Google Shape;119;p12"/>
          <p:cNvSpPr txBox="1"/>
          <p:nvPr>
            <p:ph type="title"/>
          </p:nvPr>
        </p:nvSpPr>
        <p:spPr>
          <a:xfrm>
            <a:off x="452575" y="596800"/>
            <a:ext cx="4418100" cy="13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120" name="Google Shape;120;p12"/>
          <p:cNvSpPr txBox="1"/>
          <p:nvPr>
            <p:ph idx="1" type="body"/>
          </p:nvPr>
        </p:nvSpPr>
        <p:spPr>
          <a:xfrm>
            <a:off x="560525" y="1966775"/>
            <a:ext cx="3212700" cy="20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21" name="Google Shape;121;p12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2" name="Google Shape;122;p12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3" name="Google Shape;123;p12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Header">
  <p:cSld name="BIG_NUMBER">
    <p:bg>
      <p:bgPr>
        <a:solidFill>
          <a:schemeClr val="dk2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"/>
          <p:cNvSpPr/>
          <p:nvPr>
            <p:ph idx="2" type="pic"/>
          </p:nvPr>
        </p:nvSpPr>
        <p:spPr>
          <a:xfrm>
            <a:off x="213750" y="586950"/>
            <a:ext cx="8701800" cy="2327100"/>
          </a:xfrm>
          <a:prstGeom prst="roundRect">
            <a:avLst>
              <a:gd fmla="val 3913" name="adj"/>
            </a:avLst>
          </a:prstGeom>
          <a:noFill/>
          <a:ln>
            <a:noFill/>
          </a:ln>
        </p:spPr>
      </p:sp>
      <p:sp>
        <p:nvSpPr>
          <p:cNvPr id="126" name="Google Shape;126;p13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127" name="Google Shape;127;p13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" name="Google Shape;128;p13"/>
          <p:cNvSpPr txBox="1"/>
          <p:nvPr>
            <p:ph idx="1" type="body"/>
          </p:nvPr>
        </p:nvSpPr>
        <p:spPr>
          <a:xfrm>
            <a:off x="5362800" y="3071200"/>
            <a:ext cx="35526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29" name="Google Shape;129;p13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0" name="Google Shape;130;p13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-to-Market Strategy" type="blank">
  <p:cSld name="BLANK"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4"/>
          <p:cNvSpPr/>
          <p:nvPr>
            <p:ph idx="2" type="pic"/>
          </p:nvPr>
        </p:nvSpPr>
        <p:spPr>
          <a:xfrm>
            <a:off x="6445900" y="626975"/>
            <a:ext cx="1932900" cy="2070000"/>
          </a:xfrm>
          <a:prstGeom prst="roundRect">
            <a:avLst>
              <a:gd fmla="val 5387" name="adj"/>
            </a:avLst>
          </a:prstGeom>
          <a:noFill/>
          <a:ln>
            <a:noFill/>
          </a:ln>
        </p:spPr>
      </p:sp>
      <p:sp>
        <p:nvSpPr>
          <p:cNvPr id="133" name="Google Shape;133;p14"/>
          <p:cNvSpPr/>
          <p:nvPr>
            <p:ph idx="3" type="pic"/>
          </p:nvPr>
        </p:nvSpPr>
        <p:spPr>
          <a:xfrm>
            <a:off x="4210025" y="626975"/>
            <a:ext cx="1932900" cy="2070000"/>
          </a:xfrm>
          <a:prstGeom prst="roundRect">
            <a:avLst>
              <a:gd fmla="val 5387" name="adj"/>
            </a:avLst>
          </a:prstGeom>
          <a:noFill/>
          <a:ln>
            <a:noFill/>
          </a:ln>
        </p:spPr>
      </p:sp>
      <p:cxnSp>
        <p:nvCxnSpPr>
          <p:cNvPr id="134" name="Google Shape;134;p14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5" name="Google Shape;135;p14"/>
          <p:cNvSpPr txBox="1"/>
          <p:nvPr>
            <p:ph type="title"/>
          </p:nvPr>
        </p:nvSpPr>
        <p:spPr>
          <a:xfrm>
            <a:off x="450850" y="596800"/>
            <a:ext cx="4083000" cy="18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6" name="Google Shape;136;p14"/>
          <p:cNvSpPr txBox="1"/>
          <p:nvPr>
            <p:ph idx="1" type="subTitle"/>
          </p:nvPr>
        </p:nvSpPr>
        <p:spPr>
          <a:xfrm>
            <a:off x="4210025" y="2802675"/>
            <a:ext cx="19068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7" name="Google Shape;137;p14"/>
          <p:cNvSpPr txBox="1"/>
          <p:nvPr>
            <p:ph idx="4" type="body"/>
          </p:nvPr>
        </p:nvSpPr>
        <p:spPr>
          <a:xfrm>
            <a:off x="4210025" y="3441550"/>
            <a:ext cx="1607400" cy="10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8" name="Google Shape;138;p14"/>
          <p:cNvSpPr txBox="1"/>
          <p:nvPr>
            <p:ph idx="5" type="subTitle"/>
          </p:nvPr>
        </p:nvSpPr>
        <p:spPr>
          <a:xfrm>
            <a:off x="6458950" y="2802675"/>
            <a:ext cx="19068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9" name="Google Shape;139;p14"/>
          <p:cNvSpPr txBox="1"/>
          <p:nvPr>
            <p:ph idx="6" type="body"/>
          </p:nvPr>
        </p:nvSpPr>
        <p:spPr>
          <a:xfrm>
            <a:off x="6458950" y="3441550"/>
            <a:ext cx="1607400" cy="10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40" name="Google Shape;140;p14"/>
          <p:cNvSpPr txBox="1"/>
          <p:nvPr>
            <p:ph idx="7" type="body"/>
          </p:nvPr>
        </p:nvSpPr>
        <p:spPr>
          <a:xfrm>
            <a:off x="450850" y="2399275"/>
            <a:ext cx="3048000" cy="21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1" name="Google Shape;141;p14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2" name="Google Shape;142;p14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3" name="Google Shape;143;p14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lestones">
  <p:cSld name="TITLE_1">
    <p:bg>
      <p:bgPr>
        <a:solidFill>
          <a:schemeClr val="lt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5" name="Google Shape;145;p15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6" name="Google Shape;146;p15"/>
          <p:cNvSpPr txBox="1"/>
          <p:nvPr>
            <p:ph type="title"/>
          </p:nvPr>
        </p:nvSpPr>
        <p:spPr>
          <a:xfrm>
            <a:off x="452575" y="596800"/>
            <a:ext cx="4418100" cy="13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147" name="Google Shape;147;p15"/>
          <p:cNvSpPr txBox="1"/>
          <p:nvPr>
            <p:ph idx="1" type="subTitle"/>
          </p:nvPr>
        </p:nvSpPr>
        <p:spPr>
          <a:xfrm>
            <a:off x="467825" y="18573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48" name="Google Shape;148;p15"/>
          <p:cNvSpPr txBox="1"/>
          <p:nvPr>
            <p:ph idx="2" type="body"/>
          </p:nvPr>
        </p:nvSpPr>
        <p:spPr>
          <a:xfrm>
            <a:off x="391625" y="22718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49" name="Google Shape;149;p15"/>
          <p:cNvSpPr txBox="1"/>
          <p:nvPr>
            <p:ph idx="3" type="subTitle"/>
          </p:nvPr>
        </p:nvSpPr>
        <p:spPr>
          <a:xfrm>
            <a:off x="3052450" y="18573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50" name="Google Shape;150;p15"/>
          <p:cNvSpPr txBox="1"/>
          <p:nvPr>
            <p:ph idx="4" type="body"/>
          </p:nvPr>
        </p:nvSpPr>
        <p:spPr>
          <a:xfrm>
            <a:off x="2976250" y="22718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51" name="Google Shape;151;p15"/>
          <p:cNvSpPr txBox="1"/>
          <p:nvPr>
            <p:ph idx="5" type="subTitle"/>
          </p:nvPr>
        </p:nvSpPr>
        <p:spPr>
          <a:xfrm>
            <a:off x="5637075" y="18573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52" name="Google Shape;152;p15"/>
          <p:cNvSpPr txBox="1"/>
          <p:nvPr>
            <p:ph idx="6" type="body"/>
          </p:nvPr>
        </p:nvSpPr>
        <p:spPr>
          <a:xfrm>
            <a:off x="5560875" y="22718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53" name="Google Shape;153;p15"/>
          <p:cNvSpPr txBox="1"/>
          <p:nvPr>
            <p:ph idx="7" type="subTitle"/>
          </p:nvPr>
        </p:nvSpPr>
        <p:spPr>
          <a:xfrm>
            <a:off x="467825" y="30751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54" name="Google Shape;154;p15"/>
          <p:cNvSpPr txBox="1"/>
          <p:nvPr>
            <p:ph idx="8" type="body"/>
          </p:nvPr>
        </p:nvSpPr>
        <p:spPr>
          <a:xfrm>
            <a:off x="391625" y="34896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55" name="Google Shape;155;p15"/>
          <p:cNvSpPr txBox="1"/>
          <p:nvPr>
            <p:ph idx="9" type="subTitle"/>
          </p:nvPr>
        </p:nvSpPr>
        <p:spPr>
          <a:xfrm>
            <a:off x="3052450" y="30751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56" name="Google Shape;156;p15"/>
          <p:cNvSpPr txBox="1"/>
          <p:nvPr>
            <p:ph idx="13" type="body"/>
          </p:nvPr>
        </p:nvSpPr>
        <p:spPr>
          <a:xfrm>
            <a:off x="2976250" y="34896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57" name="Google Shape;157;p15"/>
          <p:cNvSpPr txBox="1"/>
          <p:nvPr>
            <p:ph idx="14" type="subTitle"/>
          </p:nvPr>
        </p:nvSpPr>
        <p:spPr>
          <a:xfrm>
            <a:off x="5637075" y="30751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58" name="Google Shape;158;p15"/>
          <p:cNvSpPr txBox="1"/>
          <p:nvPr>
            <p:ph idx="15" type="body"/>
          </p:nvPr>
        </p:nvSpPr>
        <p:spPr>
          <a:xfrm>
            <a:off x="5560875" y="34896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59" name="Google Shape;159;p15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0" name="Google Shape;160;p15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1" name="Google Shape;161;p15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eatures / Benefits">
  <p:cSld name="CUSTOM">
    <p:bg>
      <p:bgPr>
        <a:solidFill>
          <a:schemeClr val="lt1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64" name="Google Shape;164;p16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5" name="Google Shape;165;p16"/>
          <p:cNvSpPr txBox="1"/>
          <p:nvPr>
            <p:ph type="title"/>
          </p:nvPr>
        </p:nvSpPr>
        <p:spPr>
          <a:xfrm>
            <a:off x="452575" y="633600"/>
            <a:ext cx="3954600" cy="13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9pPr>
          </a:lstStyle>
          <a:p/>
        </p:txBody>
      </p:sp>
      <p:sp>
        <p:nvSpPr>
          <p:cNvPr id="166" name="Google Shape;166;p16"/>
          <p:cNvSpPr txBox="1"/>
          <p:nvPr>
            <p:ph idx="1" type="body"/>
          </p:nvPr>
        </p:nvSpPr>
        <p:spPr>
          <a:xfrm>
            <a:off x="560525" y="1966775"/>
            <a:ext cx="3212700" cy="20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67" name="Google Shape;167;p16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8" name="Google Shape;168;p16"/>
          <p:cNvSpPr txBox="1"/>
          <p:nvPr>
            <p:ph idx="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9" name="Google Shape;169;p16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Images">
  <p:cSld name="CUSTOM_1">
    <p:bg>
      <p:bgPr>
        <a:solidFill>
          <a:schemeClr val="dk2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7"/>
          <p:cNvSpPr/>
          <p:nvPr>
            <p:ph idx="2" type="pic"/>
          </p:nvPr>
        </p:nvSpPr>
        <p:spPr>
          <a:xfrm>
            <a:off x="211850" y="203250"/>
            <a:ext cx="4292400" cy="4737000"/>
          </a:xfrm>
          <a:prstGeom prst="roundRect">
            <a:avLst>
              <a:gd fmla="val 3358" name="adj"/>
            </a:avLst>
          </a:prstGeom>
          <a:noFill/>
          <a:ln>
            <a:noFill/>
          </a:ln>
        </p:spPr>
      </p:sp>
      <p:sp>
        <p:nvSpPr>
          <p:cNvPr id="172" name="Google Shape;172;p17"/>
          <p:cNvSpPr/>
          <p:nvPr>
            <p:ph idx="3" type="pic"/>
          </p:nvPr>
        </p:nvSpPr>
        <p:spPr>
          <a:xfrm>
            <a:off x="4639750" y="203250"/>
            <a:ext cx="4292400" cy="4737000"/>
          </a:xfrm>
          <a:prstGeom prst="roundRect">
            <a:avLst>
              <a:gd fmla="val 3358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 Competition">
  <p:cSld name="CUSTOM_2"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"/>
          <p:cNvSpPr/>
          <p:nvPr>
            <p:ph idx="2" type="pic"/>
          </p:nvPr>
        </p:nvSpPr>
        <p:spPr>
          <a:xfrm>
            <a:off x="4014725" y="5573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175" name="Google Shape;175;p18"/>
          <p:cNvSpPr/>
          <p:nvPr>
            <p:ph idx="3" type="pic"/>
          </p:nvPr>
        </p:nvSpPr>
        <p:spPr>
          <a:xfrm>
            <a:off x="5688575" y="5573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176" name="Google Shape;176;p18"/>
          <p:cNvSpPr/>
          <p:nvPr>
            <p:ph idx="4" type="pic"/>
          </p:nvPr>
        </p:nvSpPr>
        <p:spPr>
          <a:xfrm>
            <a:off x="7362425" y="5573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177" name="Google Shape;177;p18"/>
          <p:cNvSpPr/>
          <p:nvPr>
            <p:ph idx="5" type="pic"/>
          </p:nvPr>
        </p:nvSpPr>
        <p:spPr>
          <a:xfrm>
            <a:off x="4014725" y="26444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178" name="Google Shape;178;p18"/>
          <p:cNvSpPr/>
          <p:nvPr>
            <p:ph idx="6" type="pic"/>
          </p:nvPr>
        </p:nvSpPr>
        <p:spPr>
          <a:xfrm>
            <a:off x="5688575" y="26444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179" name="Google Shape;179;p18"/>
          <p:cNvSpPr/>
          <p:nvPr>
            <p:ph idx="7" type="pic"/>
          </p:nvPr>
        </p:nvSpPr>
        <p:spPr>
          <a:xfrm>
            <a:off x="7362425" y="26444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cxnSp>
        <p:nvCxnSpPr>
          <p:cNvPr id="180" name="Google Shape;180;p18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1" name="Google Shape;181;p18"/>
          <p:cNvSpPr txBox="1"/>
          <p:nvPr>
            <p:ph type="title"/>
          </p:nvPr>
        </p:nvSpPr>
        <p:spPr>
          <a:xfrm>
            <a:off x="452575" y="596800"/>
            <a:ext cx="3262500" cy="13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182" name="Google Shape;182;p18"/>
          <p:cNvSpPr txBox="1"/>
          <p:nvPr>
            <p:ph idx="1" type="subTitle"/>
          </p:nvPr>
        </p:nvSpPr>
        <p:spPr>
          <a:xfrm>
            <a:off x="452575" y="1956400"/>
            <a:ext cx="26160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83" name="Google Shape;183;p18"/>
          <p:cNvSpPr txBox="1"/>
          <p:nvPr>
            <p:ph idx="8" type="body"/>
          </p:nvPr>
        </p:nvSpPr>
        <p:spPr>
          <a:xfrm>
            <a:off x="467825" y="2583700"/>
            <a:ext cx="32472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84" name="Google Shape;184;p18"/>
          <p:cNvSpPr txBox="1"/>
          <p:nvPr>
            <p:ph idx="9" type="subTitle"/>
          </p:nvPr>
        </p:nvSpPr>
        <p:spPr>
          <a:xfrm>
            <a:off x="4014725" y="202887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85" name="Google Shape;185;p18"/>
          <p:cNvSpPr txBox="1"/>
          <p:nvPr>
            <p:ph idx="13" type="subTitle"/>
          </p:nvPr>
        </p:nvSpPr>
        <p:spPr>
          <a:xfrm>
            <a:off x="5688575" y="202887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86" name="Google Shape;186;p18"/>
          <p:cNvSpPr txBox="1"/>
          <p:nvPr>
            <p:ph idx="14" type="subTitle"/>
          </p:nvPr>
        </p:nvSpPr>
        <p:spPr>
          <a:xfrm>
            <a:off x="7362425" y="202887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87" name="Google Shape;187;p18"/>
          <p:cNvSpPr txBox="1"/>
          <p:nvPr>
            <p:ph idx="15" type="subTitle"/>
          </p:nvPr>
        </p:nvSpPr>
        <p:spPr>
          <a:xfrm>
            <a:off x="4014725" y="406772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88" name="Google Shape;188;p18"/>
          <p:cNvSpPr txBox="1"/>
          <p:nvPr>
            <p:ph idx="16" type="subTitle"/>
          </p:nvPr>
        </p:nvSpPr>
        <p:spPr>
          <a:xfrm>
            <a:off x="5688575" y="406772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89" name="Google Shape;189;p18"/>
          <p:cNvSpPr txBox="1"/>
          <p:nvPr>
            <p:ph idx="17" type="subTitle"/>
          </p:nvPr>
        </p:nvSpPr>
        <p:spPr>
          <a:xfrm>
            <a:off x="7362425" y="406772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90" name="Google Shape;190;p18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1" name="Google Shape;191;p18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2" name="Google Shape;192;p18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allery">
  <p:cSld name="CUSTOM_1_1">
    <p:bg>
      <p:bgPr>
        <a:solidFill>
          <a:schemeClr val="dk2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9"/>
          <p:cNvSpPr/>
          <p:nvPr>
            <p:ph idx="2" type="pic"/>
          </p:nvPr>
        </p:nvSpPr>
        <p:spPr>
          <a:xfrm>
            <a:off x="228625" y="592625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195" name="Google Shape;195;p19"/>
          <p:cNvSpPr/>
          <p:nvPr>
            <p:ph idx="3" type="pic"/>
          </p:nvPr>
        </p:nvSpPr>
        <p:spPr>
          <a:xfrm>
            <a:off x="3931925" y="592625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196" name="Google Shape;196;p19"/>
          <p:cNvSpPr/>
          <p:nvPr>
            <p:ph idx="4" type="pic"/>
          </p:nvPr>
        </p:nvSpPr>
        <p:spPr>
          <a:xfrm>
            <a:off x="7635600" y="592625"/>
            <a:ext cx="11352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197" name="Google Shape;197;p19"/>
          <p:cNvSpPr/>
          <p:nvPr>
            <p:ph idx="5" type="pic"/>
          </p:nvPr>
        </p:nvSpPr>
        <p:spPr>
          <a:xfrm>
            <a:off x="2575300" y="59322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98" name="Google Shape;198;p19"/>
          <p:cNvSpPr/>
          <p:nvPr>
            <p:ph idx="6" type="pic"/>
          </p:nvPr>
        </p:nvSpPr>
        <p:spPr>
          <a:xfrm>
            <a:off x="6278800" y="59322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99" name="Google Shape;199;p19"/>
          <p:cNvSpPr/>
          <p:nvPr>
            <p:ph idx="7" type="pic"/>
          </p:nvPr>
        </p:nvSpPr>
        <p:spPr>
          <a:xfrm>
            <a:off x="228613" y="1964250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0" name="Google Shape;200;p19"/>
          <p:cNvSpPr/>
          <p:nvPr>
            <p:ph idx="8" type="pic"/>
          </p:nvPr>
        </p:nvSpPr>
        <p:spPr>
          <a:xfrm>
            <a:off x="1545425" y="1963950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01" name="Google Shape;201;p19"/>
          <p:cNvSpPr/>
          <p:nvPr>
            <p:ph idx="9" type="pic"/>
          </p:nvPr>
        </p:nvSpPr>
        <p:spPr>
          <a:xfrm>
            <a:off x="3932063" y="1963950"/>
            <a:ext cx="11352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02" name="Google Shape;202;p19"/>
          <p:cNvSpPr/>
          <p:nvPr>
            <p:ph idx="13" type="pic"/>
          </p:nvPr>
        </p:nvSpPr>
        <p:spPr>
          <a:xfrm>
            <a:off x="5248888" y="1963950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03" name="Google Shape;203;p19"/>
          <p:cNvSpPr/>
          <p:nvPr>
            <p:ph idx="14" type="pic"/>
          </p:nvPr>
        </p:nvSpPr>
        <p:spPr>
          <a:xfrm>
            <a:off x="7555713" y="1964250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4" name="Google Shape;204;p19"/>
          <p:cNvSpPr/>
          <p:nvPr>
            <p:ph idx="15" type="pic"/>
          </p:nvPr>
        </p:nvSpPr>
        <p:spPr>
          <a:xfrm>
            <a:off x="228625" y="3335275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05" name="Google Shape;205;p19"/>
          <p:cNvSpPr/>
          <p:nvPr>
            <p:ph idx="16" type="pic"/>
          </p:nvPr>
        </p:nvSpPr>
        <p:spPr>
          <a:xfrm>
            <a:off x="3931925" y="3335275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06" name="Google Shape;206;p19"/>
          <p:cNvSpPr/>
          <p:nvPr>
            <p:ph idx="17" type="pic"/>
          </p:nvPr>
        </p:nvSpPr>
        <p:spPr>
          <a:xfrm>
            <a:off x="7635600" y="3335275"/>
            <a:ext cx="11352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07" name="Google Shape;207;p19"/>
          <p:cNvSpPr/>
          <p:nvPr>
            <p:ph idx="18" type="pic"/>
          </p:nvPr>
        </p:nvSpPr>
        <p:spPr>
          <a:xfrm>
            <a:off x="2575300" y="333587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8" name="Google Shape;208;p19"/>
          <p:cNvSpPr/>
          <p:nvPr>
            <p:ph idx="19" type="pic"/>
          </p:nvPr>
        </p:nvSpPr>
        <p:spPr>
          <a:xfrm>
            <a:off x="6278800" y="333587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9" name="Google Shape;209;p19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210" name="Google Shape;210;p19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1" name="Google Shape;211;p19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2" name="Google Shape;212;p19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15" name="Google Shape;215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16" name="Google Shape;21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9" name="Google Shape;21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3" name="Google Shape;22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26" name="Google Shape;226;p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7" name="Google Shape;227;p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28" name="Google Shape;22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1" name="Google Shape;23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4" name="Google Shape;234;p2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35" name="Google Shape;235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38" name="Google Shape;23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_1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42" name="Google Shape;242;p2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43" name="Google Shape;243;p2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44" name="Google Shape;244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  <p:sp>
        <p:nvSpPr>
          <p:cNvPr id="247" name="Google Shape;24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0" name="Google Shape;250;p2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51" name="Google Shape;251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_1">
  <p:cSld name="BLANK_1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1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56" name="Google Shape;25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7" name="Google Shape;257;p31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8" name="Google Shape;258;p31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9" name="Google Shape;259;p31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60" name="Google Shape;260;p31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61" name="Google Shape;261;p31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62" name="Google Shape;262;p31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65" name="Google Shape;265;p32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66" name="Google Shape;266;p32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267" name="Google Shape;26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2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0" name="Google Shape;270;p33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71" name="Google Shape;271;p33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72" name="Google Shape;272;p33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73" name="Google Shape;273;p33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74" name="Google Shape;274;p33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7" name="Google Shape;277;p34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78" name="Google Shape;278;p34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79" name="Google Shape;279;p34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80" name="Google Shape;280;p34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81" name="Google Shape;281;p34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82" name="Google Shape;282;p34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83" name="Google Shape;283;p34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6" name="Google Shape;286;p35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87" name="Google Shape;287;p35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88" name="Google Shape;288;p35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89" name="Google Shape;289;p35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90" name="Google Shape;290;p35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91" name="Google Shape;291;p35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92" name="Google Shape;292;p35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93" name="Google Shape;293;p35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94" name="Google Shape;294;p35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97" name="Google Shape;29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8" name="Google Shape;298;p36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7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01" name="Google Shape;301;p37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37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37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04" name="Google Shape;304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5" name="Google Shape;30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06" name="Google Shape;306;p37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07" name="Google Shape;307;p37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8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10" name="Google Shape;310;p38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11" name="Google Shape;311;p38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12" name="Google Shape;312;p38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13" name="Google Shape;313;p38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14" name="Google Shape;314;p38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15" name="Google Shape;315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6" name="Google Shape;31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17" name="Google Shape;317;p38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18" name="Google Shape;318;p38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38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9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322" name="Google Shape;322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5" name="Google Shape;325;p40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26" name="Google Shape;326;p40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27" name="Google Shape;327;p40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28" name="Google Shape;328;p40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29" name="Google Shape;329;p40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30" name="Google Shape;330;p40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31" name="Google Shape;331;p40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32" name="Google Shape;332;p40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33" name="Google Shape;333;p40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34" name="Google Shape;334;p40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08925" y="278025"/>
            <a:ext cx="4448400" cy="29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b="1"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4613175" y="278025"/>
            <a:ext cx="2965500" cy="29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●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●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●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newyorkpersonalinjuryattorneysblog.com/autumn-injuries-related-to-leaves-raking-and-how-to-prevent-them/" TargetMode="External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hyperlink" Target="https://patents.google.com/patent/CN206538723U/en?q=(leaf+removal)&amp;oq=leaf+removal&amp;page=1" TargetMode="External"/><Relationship Id="rId5" Type="http://schemas.openxmlformats.org/officeDocument/2006/relationships/image" Target="../media/image9.png"/><Relationship Id="rId6" Type="http://schemas.openxmlformats.org/officeDocument/2006/relationships/hyperlink" Target="https://patents.google.com/patent/US20230154321A1/en" TargetMode="External"/><Relationship Id="rId7" Type="http://schemas.openxmlformats.org/officeDocument/2006/relationships/hyperlink" Target="https://patents.google.com/patent/US20240081201A1" TargetMode="External"/><Relationship Id="rId8" Type="http://schemas.openxmlformats.org/officeDocument/2006/relationships/hyperlink" Target="https://patents.google.com/patent/US20240081201A1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hyperlink" Target="https://www.acehardware.com/departments/lawn-and-garden/lawn-mowers/grass-catchers/7821416?x429=true&amp;gclsrc=aw.ds&amp;gad_source=1&amp;gad_campaignid=20158968940&amp;gbraid=0AAAAADtqLJGKvOSa9wSed8tjak85y8toT&amp;gclid=Cj0KCQiArt_JBhCTARIsADQZaymn5VhfzZ9DT18j_P9jfFIjSIkjqetMyyaFlxMvcZtUUSh8qAMNLkAaAkjnEALw_wcB" TargetMode="External"/><Relationship Id="rId5" Type="http://schemas.openxmlformats.org/officeDocument/2006/relationships/image" Target="../media/image8.png"/><Relationship Id="rId6" Type="http://schemas.openxmlformats.org/officeDocument/2006/relationships/hyperlink" Target="https://www.amazon.com/BLACK-DECKER-BEBL7000-Blower-Mulcher/dp/B07253C39S/ref=sr_1_10" TargetMode="External"/><Relationship Id="rId7" Type="http://schemas.openxmlformats.org/officeDocument/2006/relationships/hyperlink" Target="https://www.amazon.com/BLACK-DECKER-BEBL7000-Blower-Mulcher/dp/B07253C39S/ref=sr_1_10" TargetMode="External"/><Relationship Id="rId8" Type="http://schemas.openxmlformats.org/officeDocument/2006/relationships/hyperlink" Target="https://www.drpower.com/Power-Equipment/Leaf-Blowers-%26-Vacuums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walmart.com/ip/Greenworks-80V-580-Cfm-at-145-Mph-Brushless-Leaf-Blower-with-2-5-Ah-Battery-Charger" TargetMode="External"/><Relationship Id="rId4" Type="http://schemas.openxmlformats.org/officeDocument/2006/relationships/image" Target="../media/image13.png"/><Relationship Id="rId5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lambtonlawn.com/blog/how-long-does-a-fall-yard-clean-up-take/" TargetMode="External"/><Relationship Id="rId4" Type="http://schemas.openxmlformats.org/officeDocument/2006/relationships/hyperlink" Target="https://todayshomeowner.com/lawn-garden/guides/average-yard-size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2.jpg"/><Relationship Id="rId4" Type="http://schemas.openxmlformats.org/officeDocument/2006/relationships/image" Target="../media/image42.jpg"/><Relationship Id="rId5" Type="http://schemas.openxmlformats.org/officeDocument/2006/relationships/image" Target="../media/image43.jpg"/><Relationship Id="rId6" Type="http://schemas.openxmlformats.org/officeDocument/2006/relationships/image" Target="../media/image44.jpg"/><Relationship Id="rId7" Type="http://schemas.openxmlformats.org/officeDocument/2006/relationships/image" Target="../media/image39.png"/><Relationship Id="rId8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2.jpg"/><Relationship Id="rId4" Type="http://schemas.openxmlformats.org/officeDocument/2006/relationships/image" Target="../media/image40.jpg"/><Relationship Id="rId5" Type="http://schemas.openxmlformats.org/officeDocument/2006/relationships/image" Target="../media/image4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2.jpg"/><Relationship Id="rId4" Type="http://schemas.openxmlformats.org/officeDocument/2006/relationships/image" Target="../media/image40.jpg"/><Relationship Id="rId5" Type="http://schemas.openxmlformats.org/officeDocument/2006/relationships/image" Target="../media/image17.png"/><Relationship Id="rId6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2.jpg"/><Relationship Id="rId4" Type="http://schemas.openxmlformats.org/officeDocument/2006/relationships/image" Target="../media/image40.jpg"/><Relationship Id="rId5" Type="http://schemas.openxmlformats.org/officeDocument/2006/relationships/image" Target="../media/image25.png"/><Relationship Id="rId6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jpg"/><Relationship Id="rId4" Type="http://schemas.openxmlformats.org/officeDocument/2006/relationships/image" Target="../media/image40.jpg"/><Relationship Id="rId5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jpg"/><Relationship Id="rId4" Type="http://schemas.openxmlformats.org/officeDocument/2006/relationships/image" Target="../media/image20.png"/><Relationship Id="rId9" Type="http://schemas.openxmlformats.org/officeDocument/2006/relationships/image" Target="../media/image19.png"/><Relationship Id="rId5" Type="http://schemas.openxmlformats.org/officeDocument/2006/relationships/image" Target="../media/image22.png"/><Relationship Id="rId6" Type="http://schemas.openxmlformats.org/officeDocument/2006/relationships/image" Target="../media/image24.png"/><Relationship Id="rId7" Type="http://schemas.openxmlformats.org/officeDocument/2006/relationships/image" Target="../media/image27.png"/><Relationship Id="rId8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9.jp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1.gif"/><Relationship Id="rId4" Type="http://schemas.openxmlformats.org/officeDocument/2006/relationships/image" Target="../media/image33.jpg"/><Relationship Id="rId5" Type="http://schemas.openxmlformats.org/officeDocument/2006/relationships/image" Target="../media/image34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1"/>
          <p:cNvSpPr txBox="1"/>
          <p:nvPr>
            <p:ph type="title"/>
          </p:nvPr>
        </p:nvSpPr>
        <p:spPr>
          <a:xfrm>
            <a:off x="308400" y="375846"/>
            <a:ext cx="4644000" cy="17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/>
              <a:t>Leaf Removal Preliminary Design Review</a:t>
            </a:r>
            <a:endParaRPr sz="5400"/>
          </a:p>
        </p:txBody>
      </p:sp>
      <p:sp>
        <p:nvSpPr>
          <p:cNvPr id="340" name="Google Shape;340;p41"/>
          <p:cNvSpPr txBox="1"/>
          <p:nvPr>
            <p:ph idx="2" type="title"/>
          </p:nvPr>
        </p:nvSpPr>
        <p:spPr>
          <a:xfrm>
            <a:off x="371425" y="3927503"/>
            <a:ext cx="4036500" cy="5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Shreyas Mathur, Tanish Lakshmanan, Seth Jones</a:t>
            </a:r>
            <a:endParaRPr/>
          </a:p>
        </p:txBody>
      </p:sp>
      <p:pic>
        <p:nvPicPr>
          <p:cNvPr descr="Tree leaves (Provided by Getty Images)" id="341" name="Google Shape;34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6815" y="215300"/>
            <a:ext cx="3716326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2"/>
          <p:cNvSpPr txBox="1"/>
          <p:nvPr>
            <p:ph type="title"/>
          </p:nvPr>
        </p:nvSpPr>
        <p:spPr>
          <a:xfrm>
            <a:off x="427500" y="643525"/>
            <a:ext cx="8289000" cy="5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Problem Statement  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347" name="Google Shape;347;p42"/>
          <p:cNvSpPr txBox="1"/>
          <p:nvPr>
            <p:ph idx="2" type="title"/>
          </p:nvPr>
        </p:nvSpPr>
        <p:spPr>
          <a:xfrm>
            <a:off x="560525" y="1217725"/>
            <a:ext cx="8036100" cy="26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Reports indicate that American homeowners spend long hours each fall removing leaves from their yards, with 42,000 sustaining recurring neck, shoulder, and back injuries as a result per year. The significant time required to complete leaf removal not only causes physical strain but also reduces time available for other tasks. </a:t>
            </a:r>
            <a:endParaRPr sz="2600"/>
          </a:p>
        </p:txBody>
      </p:sp>
      <p:sp>
        <p:nvSpPr>
          <p:cNvPr id="348" name="Google Shape;348;p42"/>
          <p:cNvSpPr txBox="1"/>
          <p:nvPr/>
        </p:nvSpPr>
        <p:spPr>
          <a:xfrm>
            <a:off x="692149" y="4180360"/>
            <a:ext cx="82890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1. Don’t let raking leaves become a pain in the neck, back or spine. Luminis Health. (n.d.). https://www.luminishealth.org/en/blog/dont-let-raking-leaves-become-a-pain-in-the-neck-back-or-spine?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3"/>
          <p:cNvSpPr txBox="1"/>
          <p:nvPr>
            <p:ph idx="4294967295" type="title"/>
          </p:nvPr>
        </p:nvSpPr>
        <p:spPr>
          <a:xfrm>
            <a:off x="172500" y="244550"/>
            <a:ext cx="85248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Justification: Survey</a:t>
            </a:r>
            <a:endParaRPr/>
          </a:p>
        </p:txBody>
      </p:sp>
      <p:pic>
        <p:nvPicPr>
          <p:cNvPr descr="Forms response chart. Question title: What is the total time it takes for you to remove all the leaves and dispose of them? . Number of responses: 127 responses." id="354" name="Google Shape;354;p43" title="What is the total time it takes for you to remove all the leaves and dispose of them? 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150" y="1238850"/>
            <a:ext cx="8277899" cy="348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4"/>
          <p:cNvSpPr txBox="1"/>
          <p:nvPr>
            <p:ph idx="4294967295" type="title"/>
          </p:nvPr>
        </p:nvSpPr>
        <p:spPr>
          <a:xfrm>
            <a:off x="285975" y="395825"/>
            <a:ext cx="85248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Justification: Statistics</a:t>
            </a:r>
            <a:endParaRPr/>
          </a:p>
        </p:txBody>
      </p:sp>
      <p:sp>
        <p:nvSpPr>
          <p:cNvPr id="360" name="Google Shape;360;p44"/>
          <p:cNvSpPr txBox="1"/>
          <p:nvPr>
            <p:ph idx="4294967295" type="body"/>
          </p:nvPr>
        </p:nvSpPr>
        <p:spPr>
          <a:xfrm>
            <a:off x="319603" y="1208622"/>
            <a:ext cx="5842500" cy="252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In the US more than 4,000 people are visiting the emergency room after being injured by leaf blowers, mulchers and grinders</a:t>
            </a:r>
            <a:r>
              <a:rPr baseline="-25000" lang="en" sz="2100"/>
              <a:t>2</a:t>
            </a:r>
            <a:r>
              <a:rPr lang="en" sz="2100"/>
              <a:t>.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42,000 American homeowners annually sustain recurring neck, shoulder, and back injuries picking up leaves</a:t>
            </a:r>
            <a:r>
              <a:rPr baseline="-25000" lang="en" sz="2100"/>
              <a:t>3</a:t>
            </a:r>
            <a:endParaRPr baseline="-25000" sz="2100"/>
          </a:p>
        </p:txBody>
      </p:sp>
      <p:sp>
        <p:nvSpPr>
          <p:cNvPr id="361" name="Google Shape;361;p44"/>
          <p:cNvSpPr txBox="1"/>
          <p:nvPr/>
        </p:nvSpPr>
        <p:spPr>
          <a:xfrm>
            <a:off x="130603" y="3826178"/>
            <a:ext cx="73875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2. New.York.Injury.Lawyer. (2019, October 10). Autumn Injuries related to leaves raking and how to prevent them. New York Personal Injury Attorneys Blog. </a:t>
            </a:r>
            <a:r>
              <a:rPr lang="en" sz="1200" u="sng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3"/>
              </a:rPr>
              <a:t>https://www.newyorkpersonalinjuryattorneysblog.com/autumn-injuries-related-to-leaves-raking-and-how-to-prevent-them/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3. 11. Don’t let raking leaves become a pain in the neck, back or spine. Luminis Health. (n.d.). https://www.luminishealth.org/en/blog/dont-let-raking-leaves-become-a-pain-in-the-neck-back-or-spine?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‌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62" name="Google Shape;362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8575" y="1130258"/>
            <a:ext cx="2260900" cy="150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5650" y="2533930"/>
            <a:ext cx="1631850" cy="163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5"/>
          <p:cNvSpPr txBox="1"/>
          <p:nvPr>
            <p:ph idx="4294967295" type="title"/>
          </p:nvPr>
        </p:nvSpPr>
        <p:spPr>
          <a:xfrm>
            <a:off x="172500" y="244550"/>
            <a:ext cx="85248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Justification: Survey</a:t>
            </a:r>
            <a:endParaRPr/>
          </a:p>
        </p:txBody>
      </p:sp>
      <p:pic>
        <p:nvPicPr>
          <p:cNvPr descr="Forms response chart. Question title: Please choose any physical difficulties you experience while removing leaves. (check all that apply) . Number of responses: 127 responses." id="369" name="Google Shape;369;p45" title="Please choose any physical difficulties you experience while removing leaves. (check all that apply) "/>
          <p:cNvPicPr preferRelativeResize="0"/>
          <p:nvPr/>
        </p:nvPicPr>
        <p:blipFill rotWithShape="1">
          <a:blip r:embed="rId3">
            <a:alphaModFix/>
          </a:blip>
          <a:srcRect b="72377" l="0" r="0" t="0"/>
          <a:stretch/>
        </p:blipFill>
        <p:spPr>
          <a:xfrm>
            <a:off x="259988" y="1817625"/>
            <a:ext cx="8624025" cy="178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6"/>
          <p:cNvSpPr txBox="1"/>
          <p:nvPr>
            <p:ph type="title"/>
          </p:nvPr>
        </p:nvSpPr>
        <p:spPr>
          <a:xfrm>
            <a:off x="506400" y="354650"/>
            <a:ext cx="81312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Current and Past Solutions: Patents</a:t>
            </a:r>
            <a:endParaRPr sz="3400"/>
          </a:p>
        </p:txBody>
      </p:sp>
      <p:pic>
        <p:nvPicPr>
          <p:cNvPr id="375" name="Google Shape;37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940262" y="179812"/>
            <a:ext cx="1720550" cy="333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9475" y="984800"/>
            <a:ext cx="1928700" cy="2080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6"/>
          <p:cNvPicPr preferRelativeResize="0"/>
          <p:nvPr/>
        </p:nvPicPr>
        <p:blipFill rotWithShape="1">
          <a:blip r:embed="rId5">
            <a:alphaModFix/>
          </a:blip>
          <a:srcRect b="28612" l="0" r="0" t="0"/>
          <a:stretch/>
        </p:blipFill>
        <p:spPr>
          <a:xfrm>
            <a:off x="6152575" y="984800"/>
            <a:ext cx="2582432" cy="2080125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46"/>
          <p:cNvSpPr txBox="1"/>
          <p:nvPr/>
        </p:nvSpPr>
        <p:spPr>
          <a:xfrm>
            <a:off x="3376853" y="3255778"/>
            <a:ext cx="2641500" cy="12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Leaf collector and dock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Automated cleaning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Requires fixed power and water source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9" name="Google Shape;379;p46"/>
          <p:cNvSpPr txBox="1"/>
          <p:nvPr/>
        </p:nvSpPr>
        <p:spPr>
          <a:xfrm>
            <a:off x="6152575" y="3313034"/>
            <a:ext cx="27093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Mower style system 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Uses suction and blades 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Volume reduction 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Complex </a:t>
            </a: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and expensive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0" name="Google Shape;380;p46"/>
          <p:cNvSpPr txBox="1"/>
          <p:nvPr/>
        </p:nvSpPr>
        <p:spPr>
          <a:xfrm>
            <a:off x="190599" y="2881650"/>
            <a:ext cx="3219900" cy="12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 Roomba-style yard robot 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Adaptable to different yards 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Limited leaf capacity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Expensive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1" name="Google Shape;381;p46"/>
          <p:cNvSpPr txBox="1"/>
          <p:nvPr/>
        </p:nvSpPr>
        <p:spPr>
          <a:xfrm>
            <a:off x="6152575" y="45983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Diaz del Castillo, D. A. (2014). Autonomous and remote control all purpose machine. U.S. Patent Application No. US20140121881A1.</a:t>
            </a:r>
            <a:r>
              <a:rPr lang="en" sz="700" u="sng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https://patents.google.com/patent/US20230154321A1/en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2" name="Google Shape;382;p46"/>
          <p:cNvSpPr txBox="1"/>
          <p:nvPr/>
        </p:nvSpPr>
        <p:spPr>
          <a:xfrm>
            <a:off x="3048125" y="4561300"/>
            <a:ext cx="3147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Techtronic Cordless GP. (2024). Lawn maintenance system having an autonomous lawn mower and a docking station (U.S. Patent Application No. US20240081201A1 </a:t>
            </a:r>
            <a:r>
              <a:rPr lang="en" sz="700" u="sng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7"/>
              </a:rPr>
              <a:t>https://patents.google.com/pate</a:t>
            </a:r>
            <a:r>
              <a:rPr lang="en" sz="700" u="sng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8"/>
              </a:rPr>
              <a:t>nt/US20240081201A1</a:t>
            </a:r>
            <a:r>
              <a:rPr lang="en" sz="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  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3" name="Google Shape;383;p46"/>
          <p:cNvSpPr/>
          <p:nvPr/>
        </p:nvSpPr>
        <p:spPr>
          <a:xfrm>
            <a:off x="442550" y="4692600"/>
            <a:ext cx="2150100" cy="317400"/>
          </a:xfrm>
          <a:prstGeom prst="rect">
            <a:avLst/>
          </a:prstGeom>
          <a:solidFill>
            <a:srgbClr val="F6F5EC"/>
          </a:solidFill>
          <a:ln cap="flat" cmpd="sng" w="9525">
            <a:solidFill>
              <a:srgbClr val="F6F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4" name="Google Shape;384;p46"/>
          <p:cNvSpPr txBox="1"/>
          <p:nvPr/>
        </p:nvSpPr>
        <p:spPr>
          <a:xfrm>
            <a:off x="68475" y="4175850"/>
            <a:ext cx="3147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CN206538723U - Suction and blowing device - Google Patents. (2016, April 6). Google.com. </a:t>
            </a:r>
            <a:r>
              <a:rPr lang="en" sz="700" u="sng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9"/>
              </a:rPr>
              <a:t>https://patents.google.com/patent/CN206538723U/en?q=(leaf+removal)&amp;oq=leaf+removal &amp;page=1</a:t>
            </a:r>
            <a:r>
              <a:rPr lang="en" sz="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  </a:t>
            </a:r>
            <a:endParaRPr sz="7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7"/>
          <p:cNvSpPr/>
          <p:nvPr/>
        </p:nvSpPr>
        <p:spPr>
          <a:xfrm>
            <a:off x="442550" y="4692600"/>
            <a:ext cx="2150100" cy="317400"/>
          </a:xfrm>
          <a:prstGeom prst="rect">
            <a:avLst/>
          </a:prstGeom>
          <a:solidFill>
            <a:srgbClr val="F6F5EC"/>
          </a:solidFill>
          <a:ln cap="flat" cmpd="sng" w="9525">
            <a:solidFill>
              <a:srgbClr val="F6F5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90" name="Google Shape;39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6163" y="976500"/>
            <a:ext cx="2149987" cy="2149987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47"/>
          <p:cNvSpPr txBox="1"/>
          <p:nvPr>
            <p:ph type="title"/>
          </p:nvPr>
        </p:nvSpPr>
        <p:spPr>
          <a:xfrm>
            <a:off x="506400" y="354650"/>
            <a:ext cx="81312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Current and Past Solutions: Products</a:t>
            </a:r>
            <a:endParaRPr sz="3400"/>
          </a:p>
        </p:txBody>
      </p:sp>
      <p:sp>
        <p:nvSpPr>
          <p:cNvPr id="392" name="Google Shape;392;p47"/>
          <p:cNvSpPr txBox="1"/>
          <p:nvPr/>
        </p:nvSpPr>
        <p:spPr>
          <a:xfrm>
            <a:off x="3437151" y="3241012"/>
            <a:ext cx="2716200" cy="12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Push</a:t>
            </a: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-powered 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Requires physical effort and heavy bag lifting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Expensive for the product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3" name="Google Shape;393;p47"/>
          <p:cNvSpPr txBox="1"/>
          <p:nvPr/>
        </p:nvSpPr>
        <p:spPr>
          <a:xfrm>
            <a:off x="6135977" y="3260150"/>
            <a:ext cx="27927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●"/>
            </a:pPr>
            <a:r>
              <a:rPr lang="en" sz="13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High-power vacuum </a:t>
            </a:r>
            <a:endParaRPr sz="13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●"/>
            </a:pPr>
            <a:r>
              <a:rPr lang="en" sz="13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Shredding</a:t>
            </a:r>
            <a:endParaRPr sz="13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●"/>
            </a:pPr>
            <a:r>
              <a:rPr lang="en" sz="13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Large storage capacity </a:t>
            </a:r>
            <a:endParaRPr sz="13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●"/>
            </a:pPr>
            <a:r>
              <a:rPr lang="en" sz="13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Very expensive and heavy collection bag</a:t>
            </a:r>
            <a:endParaRPr sz="13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4" name="Google Shape;394;p47"/>
          <p:cNvSpPr txBox="1"/>
          <p:nvPr/>
        </p:nvSpPr>
        <p:spPr>
          <a:xfrm>
            <a:off x="126924" y="3327852"/>
            <a:ext cx="3219900" cy="12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Combines leaf blowing and vacuuming 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Backpack storage 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</a:pPr>
            <a:r>
              <a:rPr lang="en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Full bag places strain 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95" name="Google Shape;39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2501" y="976499"/>
            <a:ext cx="2262900" cy="226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2667" y="970375"/>
            <a:ext cx="2093233" cy="226205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47"/>
          <p:cNvSpPr txBox="1"/>
          <p:nvPr/>
        </p:nvSpPr>
        <p:spPr>
          <a:xfrm>
            <a:off x="126913" y="45435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Amazon. (n.d.). BLACK+DECKER BEBL7000 Blower/Mulcher [Product page]. Amazon. </a:t>
            </a:r>
            <a:r>
              <a:rPr lang="en" sz="700" u="sng">
                <a:solidFill>
                  <a:schemeClr val="hlink"/>
                </a:solidFill>
                <a:hlinkClick r:id="rId6"/>
              </a:rPr>
              <a:t>https://www.amazon.com/BLACK-DECKER-BEBL7000-Blower-Mulcher/dp/B07253C39S/ref=sr_1_1</a:t>
            </a:r>
            <a:r>
              <a:rPr lang="en" sz="700" u="sng">
                <a:solidFill>
                  <a:schemeClr val="hlink"/>
                </a:solidFill>
                <a:hlinkClick r:id="rId7"/>
              </a:rPr>
              <a:t>0</a:t>
            </a:r>
            <a:r>
              <a:rPr lang="en" sz="700"/>
              <a:t> </a:t>
            </a:r>
            <a:r>
              <a:rPr lang="en" sz="700"/>
              <a:t> </a:t>
            </a:r>
            <a:endParaRPr sz="700"/>
          </a:p>
        </p:txBody>
      </p:sp>
      <p:sp>
        <p:nvSpPr>
          <p:cNvPr id="398" name="Google Shape;398;p47"/>
          <p:cNvSpPr txBox="1"/>
          <p:nvPr/>
        </p:nvSpPr>
        <p:spPr>
          <a:xfrm>
            <a:off x="6144000" y="464175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DR Power Equipment. (n.d.). DR Leaf and Lawn Vacuum – Walk-Behind (WL33206DMN). Retrieved December 9, 2025, from </a:t>
            </a:r>
            <a:r>
              <a:rPr lang="en" sz="700" u="sng">
                <a:solidFill>
                  <a:schemeClr val="hlink"/>
                </a:solidFill>
                <a:hlinkClick r:id="rId8"/>
              </a:rPr>
              <a:t>https://www.drpower.com/Power-Equipment/Leaf-Blowers-%26-Vacuums</a:t>
            </a:r>
            <a:r>
              <a:rPr lang="en" sz="700"/>
              <a:t> </a:t>
            </a:r>
            <a:endParaRPr sz="700"/>
          </a:p>
        </p:txBody>
      </p:sp>
      <p:sp>
        <p:nvSpPr>
          <p:cNvPr id="399" name="Google Shape;399;p47"/>
          <p:cNvSpPr txBox="1"/>
          <p:nvPr/>
        </p:nvSpPr>
        <p:spPr>
          <a:xfrm>
            <a:off x="3241163" y="46725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Ace Hardware. (n.d.). Scotts Lawn Sweeper (Item # 7821416). Retrieved December 9, 2025, from </a:t>
            </a:r>
            <a:r>
              <a:rPr lang="en" sz="600" u="sng">
                <a:solidFill>
                  <a:schemeClr val="lt2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https://www.acehardware.com/departments/lawn-and-garden/lawn-mowers/grass-catchers/7821416?</a:t>
            </a:r>
            <a:r>
              <a:rPr lang="en" sz="600">
                <a:solidFill>
                  <a:schemeClr val="lt2"/>
                </a:solidFill>
              </a:rPr>
              <a:t> </a:t>
            </a:r>
            <a:endParaRPr sz="10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8"/>
          <p:cNvSpPr txBox="1"/>
          <p:nvPr>
            <p:ph type="title"/>
          </p:nvPr>
        </p:nvSpPr>
        <p:spPr>
          <a:xfrm>
            <a:off x="452575" y="596800"/>
            <a:ext cx="62151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</a:t>
            </a:r>
            <a:r>
              <a:rPr lang="en"/>
              <a:t>Requirements</a:t>
            </a:r>
            <a:endParaRPr/>
          </a:p>
        </p:txBody>
      </p:sp>
      <p:pic>
        <p:nvPicPr>
          <p:cNvPr id="405" name="Google Shape;40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350" y="1268200"/>
            <a:ext cx="6758975" cy="376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9"/>
          <p:cNvSpPr txBox="1"/>
          <p:nvPr>
            <p:ph type="title"/>
          </p:nvPr>
        </p:nvSpPr>
        <p:spPr>
          <a:xfrm>
            <a:off x="452575" y="596800"/>
            <a:ext cx="41775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Primary Stakeholders</a:t>
            </a:r>
            <a:r>
              <a:rPr lang="en" sz="3000"/>
              <a:t> </a:t>
            </a:r>
            <a:endParaRPr sz="3000"/>
          </a:p>
        </p:txBody>
      </p:sp>
      <p:sp>
        <p:nvSpPr>
          <p:cNvPr id="411" name="Google Shape;411;p49"/>
          <p:cNvSpPr txBox="1"/>
          <p:nvPr>
            <p:ph idx="1" type="body"/>
          </p:nvPr>
        </p:nvSpPr>
        <p:spPr>
          <a:xfrm>
            <a:off x="789400" y="1493400"/>
            <a:ext cx="6545700" cy="12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Homeowners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Landscaping service providers </a:t>
            </a:r>
            <a:endParaRPr sz="1800">
              <a:highlight>
                <a:srgbClr val="FF0000"/>
              </a:highlight>
            </a:endParaRPr>
          </a:p>
        </p:txBody>
      </p:sp>
      <p:sp>
        <p:nvSpPr>
          <p:cNvPr id="412" name="Google Shape;412;p49"/>
          <p:cNvSpPr txBox="1"/>
          <p:nvPr/>
        </p:nvSpPr>
        <p:spPr>
          <a:xfrm>
            <a:off x="2430256" y="4435933"/>
            <a:ext cx="87984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https://www.walmart.com/ip/Greenworks-80V-580-Cfm-at-145-Mph-Brushless-Leaf-Blower-with-2-5-Ah-Battery-Charger</a:t>
            </a:r>
            <a:r>
              <a:rPr lang="en"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10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 </a:t>
            </a:r>
            <a:r>
              <a:rPr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Hulley, L. (2024). </a:t>
            </a:r>
            <a:r>
              <a:rPr i="1"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The Impact of Dust in Electronics</a:t>
            </a:r>
            <a:r>
              <a:rPr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. Bulgin.com. https://blog.bulgin.com/blog/the-impact-of-dust-in-electronics</a:t>
            </a:r>
            <a:endParaRPr sz="8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13" name="Google Shape;41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3250" y="2571750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1625" y="2548919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0"/>
          <p:cNvSpPr txBox="1"/>
          <p:nvPr>
            <p:ph type="title"/>
          </p:nvPr>
        </p:nvSpPr>
        <p:spPr>
          <a:xfrm>
            <a:off x="452575" y="596800"/>
            <a:ext cx="81312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Requirements</a:t>
            </a:r>
            <a:endParaRPr/>
          </a:p>
        </p:txBody>
      </p:sp>
      <p:sp>
        <p:nvSpPr>
          <p:cNvPr id="420" name="Google Shape;420;p50"/>
          <p:cNvSpPr txBox="1"/>
          <p:nvPr>
            <p:ph idx="1" type="body"/>
          </p:nvPr>
        </p:nvSpPr>
        <p:spPr>
          <a:xfrm>
            <a:off x="547925" y="1399475"/>
            <a:ext cx="3891000" cy="32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n" sz="1800"/>
              <a:t>Efficiency 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n" sz="1800"/>
              <a:t>Leaf Disposal 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n" sz="1800"/>
              <a:t>Natural Conditions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n" sz="1800"/>
              <a:t>Ergonomics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n" sz="1800"/>
              <a:t>Storage </a:t>
            </a:r>
            <a:r>
              <a:rPr lang="en" sz="1800"/>
              <a:t>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 Battery </a:t>
            </a:r>
            <a:r>
              <a:rPr lang="en" sz="1800"/>
              <a:t>Replacement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Compaction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Battery Per Runtime</a:t>
            </a:r>
            <a:endParaRPr sz="1800"/>
          </a:p>
        </p:txBody>
      </p:sp>
      <p:sp>
        <p:nvSpPr>
          <p:cNvPr id="421" name="Google Shape;421;p50"/>
          <p:cNvSpPr txBox="1"/>
          <p:nvPr>
            <p:ph idx="1" type="body"/>
          </p:nvPr>
        </p:nvSpPr>
        <p:spPr>
          <a:xfrm>
            <a:off x="4692775" y="1399475"/>
            <a:ext cx="3891000" cy="32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9. Target Cost</a:t>
            </a:r>
            <a:r>
              <a:rPr lang="en" sz="1800"/>
              <a:t>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10. Noise Level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11. Durability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12. Battery Life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13. Operating </a:t>
            </a:r>
            <a:r>
              <a:rPr lang="en" sz="1800"/>
              <a:t>Environment</a:t>
            </a:r>
            <a:r>
              <a:rPr lang="en" sz="1800"/>
              <a:t>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14. Autonomous Operations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15. </a:t>
            </a:r>
            <a:r>
              <a:rPr lang="en" sz="1800"/>
              <a:t>Safety</a:t>
            </a:r>
            <a:r>
              <a:rPr lang="en" sz="1800"/>
              <a:t> Precautions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16. Maintenance </a:t>
            </a:r>
            <a:endParaRPr sz="1800"/>
          </a:p>
        </p:txBody>
      </p:sp>
      <p:sp>
        <p:nvSpPr>
          <p:cNvPr id="422" name="Google Shape;422;p50"/>
          <p:cNvSpPr txBox="1"/>
          <p:nvPr/>
        </p:nvSpPr>
        <p:spPr>
          <a:xfrm>
            <a:off x="547925" y="3794700"/>
            <a:ext cx="3975900" cy="6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 </a:t>
            </a:r>
            <a:r>
              <a:rPr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DeBruin, I. (2025, August 23). </a:t>
            </a:r>
            <a:r>
              <a:rPr i="1"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How Long Does a Fall Yard Clean-Up Take? - LambtonLawn LTD Blogs</a:t>
            </a:r>
            <a:r>
              <a:rPr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. LambtonLawn LTD Blogs. </a:t>
            </a:r>
            <a:r>
              <a:rPr lang="en" sz="8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https://lambtonlawn.com/blog/how-long-does-a-fall-yard-clean-up-take/</a:t>
            </a:r>
            <a:r>
              <a:rPr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3" name="Google Shape;423;p50"/>
          <p:cNvSpPr txBox="1"/>
          <p:nvPr/>
        </p:nvSpPr>
        <p:spPr>
          <a:xfrm>
            <a:off x="4692775" y="3794700"/>
            <a:ext cx="4086600" cy="11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 </a:t>
            </a:r>
            <a:r>
              <a:rPr lang="en" sz="800">
                <a:latin typeface="Calibri"/>
                <a:ea typeface="Calibri"/>
                <a:cs typeface="Calibri"/>
                <a:sym typeface="Calibri"/>
              </a:rPr>
              <a:t>Wasson, S. (2022, August 23). </a:t>
            </a:r>
            <a:r>
              <a:rPr i="1" lang="en" sz="800">
                <a:latin typeface="Calibri"/>
                <a:ea typeface="Calibri"/>
                <a:cs typeface="Calibri"/>
                <a:sym typeface="Calibri"/>
              </a:rPr>
              <a:t>The Average Yard Size by State and City</a:t>
            </a:r>
            <a:r>
              <a:rPr lang="en" sz="800">
                <a:latin typeface="Calibri"/>
                <a:ea typeface="Calibri"/>
                <a:cs typeface="Calibri"/>
                <a:sym typeface="Calibri"/>
              </a:rPr>
              <a:t>. Today’s Homeowner. </a:t>
            </a:r>
            <a:r>
              <a:rPr lang="en" sz="8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https://todayshomeowner.com/lawn-garden/guides/average-yard-size/</a:t>
            </a:r>
            <a:r>
              <a:rPr lang="en" sz="1050">
                <a:latin typeface="Calibri"/>
                <a:ea typeface="Calibri"/>
                <a:cs typeface="Calibri"/>
                <a:sym typeface="Calibri"/>
              </a:rPr>
              <a:t>  </a:t>
            </a:r>
            <a:endParaRPr sz="105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Minnesota Equipment. (2023, July 12). </a:t>
            </a:r>
            <a:r>
              <a:rPr i="1"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How Old Is Too Old for a Lawn Mower? - Minnesota Equipment</a:t>
            </a:r>
            <a:r>
              <a:rPr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. Minnesota Equipment. </a:t>
            </a:r>
            <a:endParaRPr sz="800">
              <a:solidFill>
                <a:srgbClr val="2C3E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 </a:t>
            </a:r>
            <a:r>
              <a:rPr i="1"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Fall Temperature Averages for Each USA State - Current Results</a:t>
            </a:r>
            <a:r>
              <a:rPr lang="en" sz="800">
                <a:solidFill>
                  <a:srgbClr val="2C3E50"/>
                </a:solidFill>
                <a:latin typeface="Calibri"/>
                <a:ea typeface="Calibri"/>
                <a:cs typeface="Calibri"/>
                <a:sym typeface="Calibri"/>
              </a:rPr>
              <a:t>. (n.d.). Www.currentresults.com. https://www.currentresults.com/Weather/US/average-state-temperatures-in-fall.php</a:t>
            </a:r>
            <a:endParaRPr sz="800">
              <a:solidFill>
                <a:srgbClr val="2C3E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1"/>
          <p:cNvSpPr txBox="1"/>
          <p:nvPr>
            <p:ph type="title"/>
          </p:nvPr>
        </p:nvSpPr>
        <p:spPr>
          <a:xfrm>
            <a:off x="452575" y="596850"/>
            <a:ext cx="8131200" cy="6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Requirements</a:t>
            </a:r>
            <a:endParaRPr/>
          </a:p>
        </p:txBody>
      </p:sp>
      <p:sp>
        <p:nvSpPr>
          <p:cNvPr id="429" name="Google Shape;429;p51"/>
          <p:cNvSpPr txBox="1"/>
          <p:nvPr/>
        </p:nvSpPr>
        <p:spPr>
          <a:xfrm>
            <a:off x="634125" y="1127332"/>
            <a:ext cx="7619700" cy="32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Efficiency </a:t>
            </a:r>
            <a:endParaRPr b="1" sz="17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nter"/>
              <a:buChar char="-"/>
            </a:pPr>
            <a:r>
              <a:rPr b="1" lang="en" sz="1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" sz="15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Shall pick up 15 gallons of leave in under 30 minutes </a:t>
            </a:r>
            <a:endParaRPr sz="15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Leaf Disposal </a:t>
            </a:r>
            <a:endParaRPr sz="15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Inter"/>
              <a:buChar char="-"/>
            </a:pPr>
            <a:r>
              <a:rPr lang="en" sz="15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The machine shall pick up leaves and store it directly into a leaf bag </a:t>
            </a:r>
            <a:endParaRPr b="1" sz="17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Natural Conditions</a:t>
            </a:r>
            <a:endParaRPr b="1" sz="17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Inter"/>
              <a:buChar char="-"/>
            </a:pPr>
            <a:r>
              <a:rPr lang="en" sz="15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The machine shall operate with resistance to conditions like dust, moisture, and uneven terrain</a:t>
            </a:r>
            <a:endParaRPr b="1" sz="17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Ergonomics</a:t>
            </a:r>
            <a:endParaRPr sz="15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Inter"/>
              <a:buChar char="-"/>
            </a:pPr>
            <a:r>
              <a:rPr lang="en" sz="15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Any human interference shall minimize awkward lifting positions and not exceed 20 pounds. </a:t>
            </a:r>
            <a:endParaRPr sz="15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Storage</a:t>
            </a:r>
            <a:r>
              <a:rPr b="1" lang="en" sz="1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1" sz="17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-"/>
            </a:pPr>
            <a:r>
              <a:rPr b="1" lang="en" sz="17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" sz="15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Machine shall store 30 gallons of leaves with a weight capacity of 50 lbs</a:t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2"/>
          <p:cNvSpPr txBox="1"/>
          <p:nvPr>
            <p:ph type="title"/>
          </p:nvPr>
        </p:nvSpPr>
        <p:spPr>
          <a:xfrm>
            <a:off x="452575" y="596800"/>
            <a:ext cx="7894200" cy="13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Picking Process</a:t>
            </a:r>
            <a:endParaRPr/>
          </a:p>
        </p:txBody>
      </p:sp>
      <p:sp>
        <p:nvSpPr>
          <p:cNvPr id="435" name="Google Shape;435;p52"/>
          <p:cNvSpPr/>
          <p:nvPr/>
        </p:nvSpPr>
        <p:spPr>
          <a:xfrm>
            <a:off x="1407911" y="1350150"/>
            <a:ext cx="1860900" cy="1221600"/>
          </a:xfrm>
          <a:prstGeom prst="roundRect">
            <a:avLst>
              <a:gd fmla="val 16667" name="adj"/>
            </a:avLst>
          </a:prstGeom>
          <a:solidFill>
            <a:srgbClr val="93C47D"/>
          </a:solidFill>
          <a:ln cap="flat" cmpd="sng" w="38100">
            <a:solidFill>
              <a:srgbClr val="1D1D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Times New Roman"/>
                <a:ea typeface="Times New Roman"/>
                <a:cs typeface="Times New Roman"/>
                <a:sym typeface="Times New Roman"/>
              </a:rPr>
              <a:t>Brainstorming 45 Ideas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6" name="Google Shape;436;p52"/>
          <p:cNvSpPr/>
          <p:nvPr/>
        </p:nvSpPr>
        <p:spPr>
          <a:xfrm>
            <a:off x="5817602" y="1350150"/>
            <a:ext cx="1860900" cy="1221600"/>
          </a:xfrm>
          <a:prstGeom prst="roundRect">
            <a:avLst>
              <a:gd fmla="val 16667" name="adj"/>
            </a:avLst>
          </a:prstGeom>
          <a:solidFill>
            <a:srgbClr val="93C47D"/>
          </a:solidFill>
          <a:ln cap="flat" cmpd="sng" w="38100">
            <a:solidFill>
              <a:srgbClr val="1D1D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Times New Roman"/>
                <a:ea typeface="Times New Roman"/>
                <a:cs typeface="Times New Roman"/>
                <a:sym typeface="Times New Roman"/>
              </a:rPr>
              <a:t>Top 6 Ideas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7" name="Google Shape;437;p52"/>
          <p:cNvSpPr/>
          <p:nvPr/>
        </p:nvSpPr>
        <p:spPr>
          <a:xfrm>
            <a:off x="5876519" y="3460534"/>
            <a:ext cx="1860900" cy="1221600"/>
          </a:xfrm>
          <a:prstGeom prst="roundRect">
            <a:avLst>
              <a:gd fmla="val 16667" name="adj"/>
            </a:avLst>
          </a:prstGeom>
          <a:solidFill>
            <a:srgbClr val="93C47D"/>
          </a:solidFill>
          <a:ln cap="flat" cmpd="sng" w="38100">
            <a:solidFill>
              <a:srgbClr val="1D1D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Times New Roman"/>
                <a:ea typeface="Times New Roman"/>
                <a:cs typeface="Times New Roman"/>
                <a:sym typeface="Times New Roman"/>
              </a:rPr>
              <a:t>Top 3 Ideas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8" name="Google Shape;438;p52"/>
          <p:cNvSpPr/>
          <p:nvPr/>
        </p:nvSpPr>
        <p:spPr>
          <a:xfrm>
            <a:off x="1427556" y="3507964"/>
            <a:ext cx="1860900" cy="1221600"/>
          </a:xfrm>
          <a:prstGeom prst="roundRect">
            <a:avLst>
              <a:gd fmla="val 16667" name="adj"/>
            </a:avLst>
          </a:prstGeom>
          <a:solidFill>
            <a:srgbClr val="93C47D"/>
          </a:solidFill>
          <a:ln cap="flat" cmpd="sng" w="38100">
            <a:solidFill>
              <a:srgbClr val="1D1D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Times New Roman"/>
                <a:ea typeface="Times New Roman"/>
                <a:cs typeface="Times New Roman"/>
                <a:sym typeface="Times New Roman"/>
              </a:rPr>
              <a:t>Final Design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39" name="Google Shape;439;p52"/>
          <p:cNvCxnSpPr/>
          <p:nvPr/>
        </p:nvCxnSpPr>
        <p:spPr>
          <a:xfrm>
            <a:off x="3531760" y="1939050"/>
            <a:ext cx="2052300" cy="31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0" name="Google Shape;440;p52"/>
          <p:cNvCxnSpPr/>
          <p:nvPr/>
        </p:nvCxnSpPr>
        <p:spPr>
          <a:xfrm flipH="1">
            <a:off x="6745500" y="2702788"/>
            <a:ext cx="5100" cy="626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1" name="Google Shape;441;p52"/>
          <p:cNvCxnSpPr/>
          <p:nvPr/>
        </p:nvCxnSpPr>
        <p:spPr>
          <a:xfrm rot="10800000">
            <a:off x="3502425" y="4113675"/>
            <a:ext cx="1855800" cy="17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2" name="Google Shape;442;p52"/>
          <p:cNvSpPr txBox="1"/>
          <p:nvPr/>
        </p:nvSpPr>
        <p:spPr>
          <a:xfrm>
            <a:off x="3582750" y="1523550"/>
            <a:ext cx="1978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Group Discussion</a:t>
            </a:r>
            <a:endParaRPr sz="15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43" name="Google Shape;443;p52"/>
          <p:cNvSpPr txBox="1"/>
          <p:nvPr/>
        </p:nvSpPr>
        <p:spPr>
          <a:xfrm>
            <a:off x="6838125" y="2702800"/>
            <a:ext cx="1978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Decision Matrix</a:t>
            </a:r>
            <a:endParaRPr sz="15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44" name="Google Shape;444;p52"/>
          <p:cNvSpPr txBox="1"/>
          <p:nvPr/>
        </p:nvSpPr>
        <p:spPr>
          <a:xfrm>
            <a:off x="3568650" y="3507975"/>
            <a:ext cx="1978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Stakeholder Survey</a:t>
            </a:r>
            <a:endParaRPr sz="15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53"/>
          <p:cNvPicPr preferRelativeResize="0"/>
          <p:nvPr/>
        </p:nvPicPr>
        <p:blipFill rotWithShape="1">
          <a:blip r:embed="rId3">
            <a:alphaModFix/>
          </a:blip>
          <a:srcRect b="0" l="0" r="65908" t="55642"/>
          <a:stretch/>
        </p:blipFill>
        <p:spPr>
          <a:xfrm>
            <a:off x="3592108" y="2842800"/>
            <a:ext cx="2026300" cy="186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6100" y="335187"/>
            <a:ext cx="3216625" cy="16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53"/>
          <p:cNvPicPr preferRelativeResize="0"/>
          <p:nvPr/>
        </p:nvPicPr>
        <p:blipFill rotWithShape="1">
          <a:blip r:embed="rId5">
            <a:alphaModFix/>
          </a:blip>
          <a:srcRect b="18120" l="28000" r="17913" t="29540"/>
          <a:stretch/>
        </p:blipFill>
        <p:spPr>
          <a:xfrm rot="-5400000">
            <a:off x="814225" y="2517992"/>
            <a:ext cx="1909950" cy="246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53"/>
          <p:cNvPicPr preferRelativeResize="0"/>
          <p:nvPr/>
        </p:nvPicPr>
        <p:blipFill rotWithShape="1">
          <a:blip r:embed="rId6">
            <a:alphaModFix/>
          </a:blip>
          <a:srcRect b="16730" l="21865" r="15965" t="34079"/>
          <a:stretch/>
        </p:blipFill>
        <p:spPr>
          <a:xfrm rot="-5400000">
            <a:off x="6762113" y="-30937"/>
            <a:ext cx="2081399" cy="2199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53"/>
          <p:cNvPicPr preferRelativeResize="0"/>
          <p:nvPr/>
        </p:nvPicPr>
        <p:blipFill rotWithShape="1">
          <a:blip r:embed="rId7">
            <a:alphaModFix/>
          </a:blip>
          <a:srcRect b="23533" l="7531" r="53367" t="22431"/>
          <a:stretch/>
        </p:blipFill>
        <p:spPr>
          <a:xfrm>
            <a:off x="6411450" y="2785549"/>
            <a:ext cx="2358250" cy="19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53"/>
          <p:cNvPicPr preferRelativeResize="0"/>
          <p:nvPr/>
        </p:nvPicPr>
        <p:blipFill rotWithShape="1">
          <a:blip r:embed="rId8">
            <a:alphaModFix/>
          </a:blip>
          <a:srcRect b="3851" l="12964" r="7500" t="3350"/>
          <a:stretch/>
        </p:blipFill>
        <p:spPr>
          <a:xfrm rot="-5400000">
            <a:off x="604487" y="-202949"/>
            <a:ext cx="1848550" cy="2761174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53"/>
          <p:cNvSpPr txBox="1"/>
          <p:nvPr/>
        </p:nvSpPr>
        <p:spPr>
          <a:xfrm>
            <a:off x="271650" y="2176650"/>
            <a:ext cx="8763000" cy="5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Cart Pusher                                                                 Gulper                                                       Lawn Sweeper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Auto Fridge                                                         Auto Pusher                                                 Leaf Tank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54"/>
          <p:cNvPicPr preferRelativeResize="0"/>
          <p:nvPr/>
        </p:nvPicPr>
        <p:blipFill rotWithShape="1">
          <a:blip r:embed="rId3">
            <a:alphaModFix/>
          </a:blip>
          <a:srcRect b="0" l="0" r="0" t="4762"/>
          <a:stretch/>
        </p:blipFill>
        <p:spPr>
          <a:xfrm>
            <a:off x="25400" y="680374"/>
            <a:ext cx="9144000" cy="3284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55"/>
          <p:cNvSpPr txBox="1"/>
          <p:nvPr>
            <p:ph idx="5" type="subTitle"/>
          </p:nvPr>
        </p:nvSpPr>
        <p:spPr>
          <a:xfrm>
            <a:off x="3347725" y="1336150"/>
            <a:ext cx="2455500" cy="19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55"/>
          <p:cNvSpPr txBox="1"/>
          <p:nvPr>
            <p:ph idx="1" type="body"/>
          </p:nvPr>
        </p:nvSpPr>
        <p:spPr>
          <a:xfrm>
            <a:off x="483175" y="3576368"/>
            <a:ext cx="2455500" cy="120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Leaf Gulper: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-Manual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-Pull motion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-Uses an incline to scoop leaves into removable bag</a:t>
            </a:r>
            <a:endParaRPr/>
          </a:p>
        </p:txBody>
      </p:sp>
      <p:sp>
        <p:nvSpPr>
          <p:cNvPr id="467" name="Google Shape;467;p55"/>
          <p:cNvSpPr txBox="1"/>
          <p:nvPr>
            <p:ph idx="2" type="body"/>
          </p:nvPr>
        </p:nvSpPr>
        <p:spPr>
          <a:xfrm>
            <a:off x="3347725" y="3583600"/>
            <a:ext cx="2455500" cy="120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Lawn Sweeper: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-Manual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-Push motion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-Rotating wheel and </a:t>
            </a:r>
            <a:r>
              <a:rPr lang="en"/>
              <a:t>axle</a:t>
            </a:r>
            <a:r>
              <a:rPr lang="en"/>
              <a:t> to pull leaves into removable bag</a:t>
            </a:r>
            <a:endParaRPr/>
          </a:p>
        </p:txBody>
      </p:sp>
      <p:sp>
        <p:nvSpPr>
          <p:cNvPr id="468" name="Google Shape;468;p55"/>
          <p:cNvSpPr txBox="1"/>
          <p:nvPr>
            <p:ph idx="3" type="body"/>
          </p:nvPr>
        </p:nvSpPr>
        <p:spPr>
          <a:xfrm>
            <a:off x="6212275" y="3583600"/>
            <a:ext cx="2455500" cy="120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Auto Fridge: 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</a:t>
            </a:r>
            <a:r>
              <a:rPr lang="en"/>
              <a:t>Autonomous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-Battery, motor, and </a:t>
            </a:r>
            <a:r>
              <a:rPr lang="en"/>
              <a:t>vacuum</a:t>
            </a:r>
            <a:r>
              <a:rPr lang="en"/>
              <a:t> to transfer leaves to a waste compartment </a:t>
            </a:r>
            <a:endParaRPr/>
          </a:p>
        </p:txBody>
      </p:sp>
      <p:sp>
        <p:nvSpPr>
          <p:cNvPr id="469" name="Google Shape;469;p55"/>
          <p:cNvSpPr txBox="1"/>
          <p:nvPr>
            <p:ph type="title"/>
          </p:nvPr>
        </p:nvSpPr>
        <p:spPr>
          <a:xfrm>
            <a:off x="479700" y="185450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Top 3 Designs</a:t>
            </a:r>
            <a:endParaRPr/>
          </a:p>
        </p:txBody>
      </p:sp>
      <p:sp>
        <p:nvSpPr>
          <p:cNvPr id="470" name="Google Shape;470;p55"/>
          <p:cNvSpPr txBox="1"/>
          <p:nvPr>
            <p:ph idx="6" type="subTitle"/>
          </p:nvPr>
        </p:nvSpPr>
        <p:spPr>
          <a:xfrm>
            <a:off x="6212275" y="1336150"/>
            <a:ext cx="2455500" cy="19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1" name="Google Shape;47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175" y="1320775"/>
            <a:ext cx="2455500" cy="1286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9450" y="1320763"/>
            <a:ext cx="2492050" cy="165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2275" y="1320775"/>
            <a:ext cx="2455500" cy="1756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6"/>
          <p:cNvSpPr txBox="1"/>
          <p:nvPr>
            <p:ph type="title"/>
          </p:nvPr>
        </p:nvSpPr>
        <p:spPr>
          <a:xfrm>
            <a:off x="311700" y="1413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 Design Survey</a:t>
            </a:r>
            <a:endParaRPr/>
          </a:p>
        </p:txBody>
      </p:sp>
      <p:pic>
        <p:nvPicPr>
          <p:cNvPr descr="Forms response chart. Question title: Which type of design would you prefer in a product solving this problem. Number of responses: 81 responses." id="479" name="Google Shape;479;p56" title="Which type of design would you prefer in a product solving this problem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256" y="1208475"/>
            <a:ext cx="8320676" cy="350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57"/>
          <p:cNvSpPr txBox="1"/>
          <p:nvPr>
            <p:ph type="title"/>
          </p:nvPr>
        </p:nvSpPr>
        <p:spPr>
          <a:xfrm>
            <a:off x="311700" y="1413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 Design Survey</a:t>
            </a:r>
            <a:endParaRPr/>
          </a:p>
        </p:txBody>
      </p:sp>
      <p:pic>
        <p:nvPicPr>
          <p:cNvPr id="485" name="Google Shape;48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5550" y="3293100"/>
            <a:ext cx="2455500" cy="1286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7275" y="1022138"/>
            <a:ext cx="2492050" cy="165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57"/>
          <p:cNvSpPr txBox="1"/>
          <p:nvPr/>
        </p:nvSpPr>
        <p:spPr>
          <a:xfrm>
            <a:off x="7655625" y="1551850"/>
            <a:ext cx="1273200" cy="3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AVG= 3.52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AVG= 3.39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Forms response chart. Question title: How willing would you be to use this product?. Number of responses: 67 responses." id="488" name="Google Shape;488;p57" title="How willing would you be to use this product?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3206" y="3027300"/>
            <a:ext cx="4575674" cy="2004575"/>
          </a:xfrm>
          <a:prstGeom prst="rect">
            <a:avLst/>
          </a:prstGeom>
          <a:noFill/>
          <a:ln cap="flat" cmpd="sng" w="254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descr="Forms response chart. Question title: How willing would you be to use this product?. Number of responses: 67 responses." id="489" name="Google Shape;489;p57" title="How willing would you be to use this product?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0100" y="956537"/>
            <a:ext cx="4588775" cy="1813138"/>
          </a:xfrm>
          <a:prstGeom prst="rect">
            <a:avLst/>
          </a:prstGeom>
          <a:noFill/>
          <a:ln cap="flat" cmpd="sng" w="254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8"/>
          <p:cNvSpPr txBox="1"/>
          <p:nvPr>
            <p:ph type="title"/>
          </p:nvPr>
        </p:nvSpPr>
        <p:spPr>
          <a:xfrm>
            <a:off x="311700" y="1413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 Design Survey</a:t>
            </a:r>
            <a:endParaRPr/>
          </a:p>
        </p:txBody>
      </p:sp>
      <p:pic>
        <p:nvPicPr>
          <p:cNvPr id="495" name="Google Shape;49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5550" y="3293100"/>
            <a:ext cx="2455500" cy="1286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7275" y="1022138"/>
            <a:ext cx="2492050" cy="165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58"/>
          <p:cNvSpPr txBox="1"/>
          <p:nvPr/>
        </p:nvSpPr>
        <p:spPr>
          <a:xfrm>
            <a:off x="7655625" y="1551850"/>
            <a:ext cx="1273200" cy="3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AVG= 4.41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AVG= 3.95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Forms response chart. Question title: How much would this product impact your efficiency in picking up leaves?. Number of responses: 67 responses." id="498" name="Google Shape;498;p58" title="How much would this product impact your efficiency in picking up leaves?"/>
          <p:cNvPicPr preferRelativeResize="0"/>
          <p:nvPr/>
        </p:nvPicPr>
        <p:blipFill rotWithShape="1">
          <a:blip r:embed="rId5">
            <a:alphaModFix/>
          </a:blip>
          <a:srcRect b="13225" l="0" r="0" t="0"/>
          <a:stretch/>
        </p:blipFill>
        <p:spPr>
          <a:xfrm>
            <a:off x="210422" y="3014802"/>
            <a:ext cx="4703450" cy="1943150"/>
          </a:xfrm>
          <a:prstGeom prst="rect">
            <a:avLst/>
          </a:prstGeom>
          <a:noFill/>
          <a:ln cap="flat" cmpd="sng" w="254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descr="Forms response chart. Question title: How much would this product impact your efficiency in picking up leaves?. Number of responses: 67 responses." id="499" name="Google Shape;499;p58" title="How much would this product impact your efficiency in picking up leaves?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0425" y="906475"/>
            <a:ext cx="4703451" cy="1943150"/>
          </a:xfrm>
          <a:prstGeom prst="rect">
            <a:avLst/>
          </a:prstGeom>
          <a:noFill/>
          <a:ln cap="flat" cmpd="sng" w="254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59"/>
          <p:cNvSpPr txBox="1"/>
          <p:nvPr>
            <p:ph type="title"/>
          </p:nvPr>
        </p:nvSpPr>
        <p:spPr>
          <a:xfrm>
            <a:off x="265200" y="351250"/>
            <a:ext cx="5633700" cy="74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Lawn Sweeper</a:t>
            </a:r>
            <a:endParaRPr/>
          </a:p>
        </p:txBody>
      </p:sp>
      <p:sp>
        <p:nvSpPr>
          <p:cNvPr id="505" name="Google Shape;505;p59"/>
          <p:cNvSpPr txBox="1"/>
          <p:nvPr>
            <p:ph idx="1" type="body"/>
          </p:nvPr>
        </p:nvSpPr>
        <p:spPr>
          <a:xfrm>
            <a:off x="444225" y="1181247"/>
            <a:ext cx="3212700" cy="94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Matches highest stakeholder </a:t>
            </a:r>
            <a:r>
              <a:rPr lang="en"/>
              <a:t>willingness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Mechanical designed as </a:t>
            </a:r>
            <a:r>
              <a:rPr lang="en"/>
              <a:t>preferred</a:t>
            </a:r>
            <a:r>
              <a:rPr lang="en"/>
              <a:t> by stakeholders</a:t>
            </a:r>
            <a:endParaRPr/>
          </a:p>
        </p:txBody>
      </p:sp>
      <p:pic>
        <p:nvPicPr>
          <p:cNvPr id="506" name="Google Shape;506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4475" y="1201875"/>
            <a:ext cx="4657725" cy="3609975"/>
          </a:xfrm>
          <a:prstGeom prst="rect">
            <a:avLst/>
          </a:prstGeom>
          <a:noFill/>
          <a:ln cap="flat" cmpd="sng" w="508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507" name="Google Shape;507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825" y="2215854"/>
            <a:ext cx="3285500" cy="21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59"/>
          <p:cNvSpPr/>
          <p:nvPr/>
        </p:nvSpPr>
        <p:spPr>
          <a:xfrm>
            <a:off x="7699970" y="1373615"/>
            <a:ext cx="1038000" cy="65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09" name="Google Shape;509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9675" y="1373625"/>
            <a:ext cx="948300" cy="107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p60"/>
          <p:cNvPicPr preferRelativeResize="0"/>
          <p:nvPr/>
        </p:nvPicPr>
        <p:blipFill rotWithShape="1">
          <a:blip r:embed="rId3">
            <a:alphaModFix/>
          </a:blip>
          <a:srcRect b="38919" l="74365" r="5670" t="33013"/>
          <a:stretch/>
        </p:blipFill>
        <p:spPr>
          <a:xfrm>
            <a:off x="168125" y="120875"/>
            <a:ext cx="1588158" cy="172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3425" y="120880"/>
            <a:ext cx="4732176" cy="306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3300" y="3290750"/>
            <a:ext cx="2091707" cy="1611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94039" y="3293512"/>
            <a:ext cx="2091707" cy="160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6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84777" y="3290750"/>
            <a:ext cx="2091708" cy="1599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6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00009" y="3290750"/>
            <a:ext cx="2025591" cy="1537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60"/>
          <p:cNvPicPr preferRelativeResize="0"/>
          <p:nvPr/>
        </p:nvPicPr>
        <p:blipFill rotWithShape="1">
          <a:blip r:embed="rId3">
            <a:alphaModFix/>
          </a:blip>
          <a:srcRect b="38805" l="34197" r="51296" t="32781"/>
          <a:stretch/>
        </p:blipFill>
        <p:spPr>
          <a:xfrm>
            <a:off x="3019575" y="120875"/>
            <a:ext cx="1137800" cy="172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60"/>
          <p:cNvPicPr preferRelativeResize="0"/>
          <p:nvPr/>
        </p:nvPicPr>
        <p:blipFill rotWithShape="1">
          <a:blip r:embed="rId3">
            <a:alphaModFix/>
          </a:blip>
          <a:srcRect b="39970" l="7158" r="78734" t="31491"/>
          <a:stretch/>
        </p:blipFill>
        <p:spPr>
          <a:xfrm>
            <a:off x="1837125" y="120875"/>
            <a:ext cx="1101597" cy="172725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522" name="Google Shape;522;p60"/>
          <p:cNvPicPr preferRelativeResize="0"/>
          <p:nvPr/>
        </p:nvPicPr>
        <p:blipFill rotWithShape="1">
          <a:blip r:embed="rId3">
            <a:alphaModFix/>
          </a:blip>
          <a:srcRect b="10937" l="33201" r="49210" t="70838"/>
          <a:stretch/>
        </p:blipFill>
        <p:spPr>
          <a:xfrm>
            <a:off x="1535942" y="1931712"/>
            <a:ext cx="1588150" cy="1275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6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70100" y="217175"/>
            <a:ext cx="1101600" cy="1245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61"/>
          <p:cNvSpPr txBox="1"/>
          <p:nvPr>
            <p:ph type="title"/>
          </p:nvPr>
        </p:nvSpPr>
        <p:spPr>
          <a:xfrm>
            <a:off x="452575" y="596800"/>
            <a:ext cx="6868800" cy="13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STEM Applications</a:t>
            </a:r>
            <a:endParaRPr/>
          </a:p>
        </p:txBody>
      </p:sp>
      <p:sp>
        <p:nvSpPr>
          <p:cNvPr id="529" name="Google Shape;529;p61"/>
          <p:cNvSpPr txBox="1"/>
          <p:nvPr>
            <p:ph idx="2" type="body"/>
          </p:nvPr>
        </p:nvSpPr>
        <p:spPr>
          <a:xfrm>
            <a:off x="3488115" y="2780825"/>
            <a:ext cx="2190300" cy="4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Forces/Energy</a:t>
            </a:r>
            <a:endParaRPr sz="2000"/>
          </a:p>
        </p:txBody>
      </p:sp>
      <p:sp>
        <p:nvSpPr>
          <p:cNvPr id="530" name="Google Shape;530;p61"/>
          <p:cNvSpPr txBox="1"/>
          <p:nvPr>
            <p:ph idx="3" type="body"/>
          </p:nvPr>
        </p:nvSpPr>
        <p:spPr>
          <a:xfrm>
            <a:off x="6375169" y="2780825"/>
            <a:ext cx="26190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Materials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Intake blades, frame, and handle from plastic to minimize weight and maintain </a:t>
            </a:r>
            <a:r>
              <a:rPr lang="en" sz="1200"/>
              <a:t>strength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Axle/ Rotating Shaft aluminum</a:t>
            </a:r>
            <a:endParaRPr sz="1200"/>
          </a:p>
        </p:txBody>
      </p:sp>
      <p:sp>
        <p:nvSpPr>
          <p:cNvPr id="531" name="Google Shape;531;p61"/>
          <p:cNvSpPr txBox="1"/>
          <p:nvPr>
            <p:ph idx="1" type="body"/>
          </p:nvPr>
        </p:nvSpPr>
        <p:spPr>
          <a:xfrm>
            <a:off x="1146000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Wheel and Axle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pic>
        <p:nvPicPr>
          <p:cNvPr id="532" name="Google Shape;532;p61"/>
          <p:cNvPicPr preferRelativeResize="0"/>
          <p:nvPr/>
        </p:nvPicPr>
        <p:blipFill rotWithShape="1">
          <a:blip r:embed="rId3">
            <a:alphaModFix/>
          </a:blip>
          <a:srcRect b="10937" l="33201" r="49210" t="70838"/>
          <a:stretch/>
        </p:blipFill>
        <p:spPr>
          <a:xfrm>
            <a:off x="1065517" y="1296287"/>
            <a:ext cx="1588150" cy="1275453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61"/>
          <p:cNvSpPr txBox="1"/>
          <p:nvPr/>
        </p:nvSpPr>
        <p:spPr>
          <a:xfrm>
            <a:off x="3510303" y="3282030"/>
            <a:ext cx="2190300" cy="12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-"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Torque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-"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Push Force 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-"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Force from weight of the leaves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-"/>
            </a:pPr>
            <a:r>
              <a:rPr lang="en"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Only human mechanical energy used</a:t>
            </a:r>
            <a:endParaRPr sz="12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34" name="Google Shape;534;p61"/>
          <p:cNvPicPr preferRelativeResize="0"/>
          <p:nvPr/>
        </p:nvPicPr>
        <p:blipFill rotWithShape="1">
          <a:blip r:embed="rId4">
            <a:alphaModFix/>
          </a:blip>
          <a:srcRect b="23387" l="6496" r="7230" t="25782"/>
          <a:stretch/>
        </p:blipFill>
        <p:spPr>
          <a:xfrm>
            <a:off x="3732511" y="1424700"/>
            <a:ext cx="1687925" cy="74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61"/>
          <p:cNvPicPr preferRelativeResize="0"/>
          <p:nvPr/>
        </p:nvPicPr>
        <p:blipFill rotWithShape="1">
          <a:blip r:embed="rId5">
            <a:alphaModFix/>
          </a:blip>
          <a:srcRect b="65311" l="7743" r="4967" t="14491"/>
          <a:stretch/>
        </p:blipFill>
        <p:spPr>
          <a:xfrm>
            <a:off x="3568944" y="2051921"/>
            <a:ext cx="2012025" cy="40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1700" y="1296274"/>
            <a:ext cx="2010617" cy="133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62"/>
          <p:cNvSpPr txBox="1"/>
          <p:nvPr>
            <p:ph type="title"/>
          </p:nvPr>
        </p:nvSpPr>
        <p:spPr>
          <a:xfrm>
            <a:off x="441873" y="350648"/>
            <a:ext cx="6868800" cy="13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Competition</a:t>
            </a:r>
            <a:endParaRPr/>
          </a:p>
        </p:txBody>
      </p:sp>
      <p:sp>
        <p:nvSpPr>
          <p:cNvPr id="542" name="Google Shape;542;p62"/>
          <p:cNvSpPr txBox="1"/>
          <p:nvPr>
            <p:ph idx="1" type="body"/>
          </p:nvPr>
        </p:nvSpPr>
        <p:spPr>
          <a:xfrm>
            <a:off x="589475" y="3977675"/>
            <a:ext cx="1641300" cy="52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$15-$30 </a:t>
            </a:r>
            <a:endParaRPr sz="1500"/>
          </a:p>
        </p:txBody>
      </p:sp>
      <p:sp>
        <p:nvSpPr>
          <p:cNvPr id="543" name="Google Shape;543;p62"/>
          <p:cNvSpPr txBox="1"/>
          <p:nvPr>
            <p:ph idx="2" type="body"/>
          </p:nvPr>
        </p:nvSpPr>
        <p:spPr>
          <a:xfrm>
            <a:off x="2601850" y="3977525"/>
            <a:ext cx="1641300" cy="52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$179.99</a:t>
            </a:r>
            <a:endParaRPr sz="1500"/>
          </a:p>
        </p:txBody>
      </p:sp>
      <p:sp>
        <p:nvSpPr>
          <p:cNvPr id="544" name="Google Shape;544;p62"/>
          <p:cNvSpPr txBox="1"/>
          <p:nvPr>
            <p:ph idx="3" type="body"/>
          </p:nvPr>
        </p:nvSpPr>
        <p:spPr>
          <a:xfrm>
            <a:off x="4961500" y="3977525"/>
            <a:ext cx="1641300" cy="52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$229.99</a:t>
            </a:r>
            <a:endParaRPr sz="1500"/>
          </a:p>
        </p:txBody>
      </p:sp>
      <p:sp>
        <p:nvSpPr>
          <p:cNvPr id="545" name="Google Shape;545;p62"/>
          <p:cNvSpPr txBox="1"/>
          <p:nvPr>
            <p:ph idx="4" type="body"/>
          </p:nvPr>
        </p:nvSpPr>
        <p:spPr>
          <a:xfrm>
            <a:off x="6602800" y="3977525"/>
            <a:ext cx="1641300" cy="52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$1,599.99</a:t>
            </a:r>
            <a:endParaRPr sz="1500"/>
          </a:p>
        </p:txBody>
      </p:sp>
      <p:sp>
        <p:nvSpPr>
          <p:cNvPr id="546" name="Google Shape;546;p62"/>
          <p:cNvSpPr txBox="1"/>
          <p:nvPr/>
        </p:nvSpPr>
        <p:spPr>
          <a:xfrm>
            <a:off x="1045250" y="1163000"/>
            <a:ext cx="28146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Mechanical Design (like the Lawn Sweeper)</a:t>
            </a:r>
            <a:endParaRPr sz="15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47" name="Google Shape;547;p62"/>
          <p:cNvSpPr txBox="1"/>
          <p:nvPr/>
        </p:nvSpPr>
        <p:spPr>
          <a:xfrm>
            <a:off x="5564175" y="1272425"/>
            <a:ext cx="28146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Designs with electrical/fuel components</a:t>
            </a:r>
            <a:endParaRPr sz="15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48" name="Google Shape;54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474" y="1922724"/>
            <a:ext cx="1915825" cy="191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8800" y="1922725"/>
            <a:ext cx="1915825" cy="191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3250" y="1956938"/>
            <a:ext cx="1709546" cy="184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02788" y="1956937"/>
            <a:ext cx="1847425" cy="184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63"/>
          <p:cNvSpPr txBox="1"/>
          <p:nvPr>
            <p:ph type="title"/>
          </p:nvPr>
        </p:nvSpPr>
        <p:spPr>
          <a:xfrm>
            <a:off x="452575" y="457673"/>
            <a:ext cx="6746400" cy="7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Viability</a:t>
            </a:r>
            <a:endParaRPr/>
          </a:p>
        </p:txBody>
      </p:sp>
      <p:sp>
        <p:nvSpPr>
          <p:cNvPr id="557" name="Google Shape;557;p63"/>
          <p:cNvSpPr txBox="1"/>
          <p:nvPr>
            <p:ph idx="1" type="body"/>
          </p:nvPr>
        </p:nvSpPr>
        <p:spPr>
          <a:xfrm>
            <a:off x="589475" y="2372338"/>
            <a:ext cx="2429700" cy="2544900"/>
          </a:xfrm>
          <a:prstGeom prst="rect">
            <a:avLst/>
          </a:prstGeom>
        </p:spPr>
        <p:txBody>
          <a:bodyPr anchorCtr="0" anchor="t" bIns="135350" lIns="135350" spcFirstLastPara="1" rIns="135350" wrap="square" tIns="135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Target Market: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sz="1300"/>
              <a:t>Homeowners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sz="1300"/>
              <a:t>Suburban/Rural 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sz="1300"/>
              <a:t>Aged 30-70</a:t>
            </a:r>
            <a:endParaRPr sz="1300"/>
          </a:p>
        </p:txBody>
      </p:sp>
      <p:sp>
        <p:nvSpPr>
          <p:cNvPr id="558" name="Google Shape;558;p63"/>
          <p:cNvSpPr txBox="1"/>
          <p:nvPr>
            <p:ph idx="2" type="body"/>
          </p:nvPr>
        </p:nvSpPr>
        <p:spPr>
          <a:xfrm>
            <a:off x="3568672" y="2372338"/>
            <a:ext cx="2429700" cy="2544900"/>
          </a:xfrm>
          <a:prstGeom prst="rect">
            <a:avLst/>
          </a:prstGeom>
        </p:spPr>
        <p:txBody>
          <a:bodyPr anchorCtr="0" anchor="t" bIns="135350" lIns="135350" spcFirstLastPara="1" rIns="135350" wrap="square" tIns="135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Manufacturing: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Estimated Cost of Production: ~$100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Estimated Retail Price: ~$149.99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Estimated Profits: ~$49.99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59" name="Google Shape;559;p63"/>
          <p:cNvSpPr txBox="1"/>
          <p:nvPr>
            <p:ph idx="3" type="body"/>
          </p:nvPr>
        </p:nvSpPr>
        <p:spPr>
          <a:xfrm>
            <a:off x="6528957" y="2372338"/>
            <a:ext cx="2429700" cy="2544900"/>
          </a:xfrm>
          <a:prstGeom prst="rect">
            <a:avLst/>
          </a:prstGeom>
        </p:spPr>
        <p:txBody>
          <a:bodyPr anchorCtr="0" anchor="t" bIns="135350" lIns="135350" spcFirstLastPara="1" rIns="135350" wrap="square" tIns="135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Distribution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sz="1300"/>
              <a:t>Hardware Stores (Lowes, Home Depot)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sz="1300"/>
              <a:t>Online Marketplaces 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sz="1300"/>
              <a:t>Lawn and Garden Retailers</a:t>
            </a:r>
            <a:endParaRPr sz="1300"/>
          </a:p>
        </p:txBody>
      </p:sp>
      <p:pic>
        <p:nvPicPr>
          <p:cNvPr descr="a blue target with a cross in the middle of it (Provided by Tenor)" id="560" name="Google Shape;560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4050" y="1273999"/>
            <a:ext cx="1151850" cy="1151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tory icon vector. Isolated contour symbol illustration (Provided by Getty Images)" id="561" name="Google Shape;561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5100" y="1262552"/>
            <a:ext cx="1196150" cy="1196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ore icon, market, retail shop vector (Provided by Getty Images)" id="562" name="Google Shape;562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0500" y="1323239"/>
            <a:ext cx="1074775" cy="107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64"/>
          <p:cNvSpPr txBox="1"/>
          <p:nvPr>
            <p:ph type="title"/>
          </p:nvPr>
        </p:nvSpPr>
        <p:spPr>
          <a:xfrm>
            <a:off x="1137600" y="1100500"/>
            <a:ext cx="6868800" cy="6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For Listening!</a:t>
            </a:r>
            <a:endParaRPr/>
          </a:p>
        </p:txBody>
      </p:sp>
      <p:sp>
        <p:nvSpPr>
          <p:cNvPr id="568" name="Google Shape;568;p64"/>
          <p:cNvSpPr txBox="1"/>
          <p:nvPr/>
        </p:nvSpPr>
        <p:spPr>
          <a:xfrm>
            <a:off x="3499800" y="2393900"/>
            <a:ext cx="2144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Questions?</a:t>
            </a:r>
            <a:endParaRPr sz="28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Investor Pitch">
  <a:themeElements>
    <a:clrScheme name="Simple Light">
      <a:dk1>
        <a:srgbClr val="1A36B4"/>
      </a:dk1>
      <a:lt1>
        <a:srgbClr val="F6F5EC"/>
      </a:lt1>
      <a:dk2>
        <a:srgbClr val="1D1D1D"/>
      </a:dk2>
      <a:lt2>
        <a:srgbClr val="A4C2F4"/>
      </a:lt2>
      <a:accent1>
        <a:srgbClr val="FFFFFF"/>
      </a:accent1>
      <a:accent2>
        <a:srgbClr val="1A36B4"/>
      </a:accent2>
      <a:accent3>
        <a:srgbClr val="1D1D1D"/>
      </a:accent3>
      <a:accent4>
        <a:srgbClr val="F6F5EC"/>
      </a:accent4>
      <a:accent5>
        <a:srgbClr val="1A36B4"/>
      </a:accent5>
      <a:accent6>
        <a:srgbClr val="595959"/>
      </a:accent6>
      <a:hlink>
        <a:srgbClr val="A4C2F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