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Inter SemiBold"/>
      <p:regular r:id="rId19"/>
      <p:bold r:id="rId20"/>
      <p:italic r:id="rId21"/>
      <p:boldItalic r:id="rId22"/>
    </p:embeddedFont>
    <p:embeddedFont>
      <p:font typeface="Inter Light"/>
      <p:regular r:id="rId23"/>
      <p:bold r:id="rId24"/>
      <p:italic r:id="rId25"/>
      <p:boldItalic r:id="rId26"/>
    </p:embeddedFont>
    <p:embeddedFont>
      <p:font typeface="Inter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SemiBold-bold.fntdata"/><Relationship Id="rId22" Type="http://schemas.openxmlformats.org/officeDocument/2006/relationships/font" Target="fonts/InterSemiBold-boldItalic.fntdata"/><Relationship Id="rId21" Type="http://schemas.openxmlformats.org/officeDocument/2006/relationships/font" Target="fonts/InterSemiBold-italic.fntdata"/><Relationship Id="rId24" Type="http://schemas.openxmlformats.org/officeDocument/2006/relationships/font" Target="fonts/InterLight-bold.fntdata"/><Relationship Id="rId23" Type="http://schemas.openxmlformats.org/officeDocument/2006/relationships/font" Target="fonts/Inter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nterLight-boldItalic.fntdata"/><Relationship Id="rId25" Type="http://schemas.openxmlformats.org/officeDocument/2006/relationships/font" Target="fonts/InterLight-italic.fntdata"/><Relationship Id="rId28" Type="http://schemas.openxmlformats.org/officeDocument/2006/relationships/font" Target="fonts/Inter-bold.fntdata"/><Relationship Id="rId27" Type="http://schemas.openxmlformats.org/officeDocument/2006/relationships/font" Target="fonts/Inter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ter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Inter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InterSemiBold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b5380904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b5380904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b5380904ef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b5380904ef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b5380904ef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b5380904ef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b5380904ef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b5380904ef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b5380904ef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b5380904ef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b5380904ef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b5380904ef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b5614daa18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b5614daa18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b5380904ef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b5380904ef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b5614daa1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b5614daa1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b5380904ef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b5380904ef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b5380904ef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b5380904ef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b5614daa1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b5614daa1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b5614daa1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b5614daa1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2" type="title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12" name="Google Shape;12;p2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" name="Google Shape;13;p2"/>
          <p:cNvSpPr/>
          <p:nvPr>
            <p:ph idx="3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14" name="Google Shape;14;p2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</a:t>
            </a: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" name="Google Shape;16;p2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53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Divider Slide">
  <p:cSld name="CUSTOM_3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2" type="title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21" name="Google Shape;21;p3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" name="Google Shape;22;p3"/>
          <p:cNvSpPr/>
          <p:nvPr>
            <p:ph idx="3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23" name="Google Shape;23;p3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" name="Google Shape;24;p3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sion / Mission" type="secHead">
  <p:cSld name="SECTION_HEADER"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>
            <p:ph idx="2" type="pic"/>
          </p:nvPr>
        </p:nvSpPr>
        <p:spPr>
          <a:xfrm>
            <a:off x="5039775" y="203250"/>
            <a:ext cx="3905400" cy="22986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cxnSp>
        <p:nvCxnSpPr>
          <p:cNvPr id="28" name="Google Shape;28;p4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2575" y="1853525"/>
            <a:ext cx="2965500" cy="24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30" name="Google Shape;30;p4"/>
          <p:cNvSpPr/>
          <p:nvPr>
            <p:ph idx="3" type="pic"/>
          </p:nvPr>
        </p:nvSpPr>
        <p:spPr>
          <a:xfrm>
            <a:off x="5039775" y="2624675"/>
            <a:ext cx="3905400" cy="22986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31" name="Google Shape;31;p4"/>
          <p:cNvSpPr txBox="1"/>
          <p:nvPr>
            <p:ph type="title"/>
          </p:nvPr>
        </p:nvSpPr>
        <p:spPr>
          <a:xfrm>
            <a:off x="452575" y="596800"/>
            <a:ext cx="42636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32" name="Google Shape;32;p4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432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" type="tx">
  <p:cSld name="TITLE_AND_BODY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5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" name="Google Shape;37;p5"/>
          <p:cNvSpPr txBox="1"/>
          <p:nvPr>
            <p:ph type="title"/>
          </p:nvPr>
        </p:nvSpPr>
        <p:spPr>
          <a:xfrm>
            <a:off x="420875" y="1552350"/>
            <a:ext cx="6231300" cy="16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2" type="title"/>
          </p:nvPr>
        </p:nvSpPr>
        <p:spPr>
          <a:xfrm>
            <a:off x="472350" y="3144800"/>
            <a:ext cx="29655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9" name="Google Shape;39;p5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5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nue Model" type="twoColTx">
  <p:cSld name="TITLE_AND_TWO_COLUMNS">
    <p:bg>
      <p:bgPr>
        <a:solidFill>
          <a:schemeClr val="dk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4" name="Google Shape;44;p6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" name="Google Shape;45;p6"/>
          <p:cNvSpPr txBox="1"/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560525" y="37189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4113125" y="37189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8" name="Google Shape;48;p6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" name="Google Shape;49;p6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Timeline" type="titleOnly">
  <p:cSld name="TITLE_ONLY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3" name="Google Shape;53;p7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" name="Google Shape;54;p7"/>
          <p:cNvSpPr txBox="1"/>
          <p:nvPr>
            <p:ph type="title"/>
          </p:nvPr>
        </p:nvSpPr>
        <p:spPr>
          <a:xfrm>
            <a:off x="452575" y="596800"/>
            <a:ext cx="68688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55" name="Google Shape;55;p7"/>
          <p:cNvSpPr txBox="1"/>
          <p:nvPr>
            <p:ph idx="1" type="body"/>
          </p:nvPr>
        </p:nvSpPr>
        <p:spPr>
          <a:xfrm>
            <a:off x="589475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56" name="Google Shape;56;p7"/>
          <p:cNvSpPr txBox="1"/>
          <p:nvPr>
            <p:ph idx="2" type="body"/>
          </p:nvPr>
        </p:nvSpPr>
        <p:spPr>
          <a:xfrm>
            <a:off x="26018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57" name="Google Shape;57;p7"/>
          <p:cNvSpPr txBox="1"/>
          <p:nvPr>
            <p:ph idx="3" type="body"/>
          </p:nvPr>
        </p:nvSpPr>
        <p:spPr>
          <a:xfrm>
            <a:off x="46014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58" name="Google Shape;58;p7"/>
          <p:cNvSpPr txBox="1"/>
          <p:nvPr>
            <p:ph idx="4" type="body"/>
          </p:nvPr>
        </p:nvSpPr>
        <p:spPr>
          <a:xfrm>
            <a:off x="660280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59" name="Google Shape;59;p7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7"/>
          <p:cNvSpPr txBox="1"/>
          <p:nvPr>
            <p:ph idx="5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ive Advantage">
  <p:cSld name="ONE_COLUMN_TEXT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4" name="Google Shape;64;p8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8"/>
          <p:cNvSpPr txBox="1"/>
          <p:nvPr>
            <p:ph type="title"/>
          </p:nvPr>
        </p:nvSpPr>
        <p:spPr>
          <a:xfrm>
            <a:off x="452575" y="596800"/>
            <a:ext cx="4418100" cy="29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66" name="Google Shape;66;p8"/>
          <p:cNvSpPr/>
          <p:nvPr>
            <p:ph idx="2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67" name="Google Shape;67;p8"/>
          <p:cNvSpPr txBox="1"/>
          <p:nvPr>
            <p:ph idx="1" type="body"/>
          </p:nvPr>
        </p:nvSpPr>
        <p:spPr>
          <a:xfrm>
            <a:off x="45257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68" name="Google Shape;68;p8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9" name="Google Shape;69;p8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">
  <p:cSld name="MAIN_POINT">
    <p:bg>
      <p:bgPr>
        <a:solidFill>
          <a:schemeClr val="dk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>
            <p:ph idx="2" type="pic"/>
          </p:nvPr>
        </p:nvSpPr>
        <p:spPr>
          <a:xfrm>
            <a:off x="566350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73" name="Google Shape;73;p9"/>
          <p:cNvSpPr/>
          <p:nvPr>
            <p:ph idx="3" type="pic"/>
          </p:nvPr>
        </p:nvSpPr>
        <p:spPr>
          <a:xfrm>
            <a:off x="2588275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74" name="Google Shape;74;p9"/>
          <p:cNvSpPr/>
          <p:nvPr>
            <p:ph idx="4" type="pic"/>
          </p:nvPr>
        </p:nvSpPr>
        <p:spPr>
          <a:xfrm>
            <a:off x="4613113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75" name="Google Shape;75;p9"/>
          <p:cNvSpPr/>
          <p:nvPr>
            <p:ph idx="5" type="pic"/>
          </p:nvPr>
        </p:nvSpPr>
        <p:spPr>
          <a:xfrm>
            <a:off x="6637950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cxnSp>
        <p:nvCxnSpPr>
          <p:cNvPr id="76" name="Google Shape;76;p9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9"/>
          <p:cNvSpPr txBox="1"/>
          <p:nvPr>
            <p:ph type="title"/>
          </p:nvPr>
        </p:nvSpPr>
        <p:spPr>
          <a:xfrm>
            <a:off x="450850" y="596800"/>
            <a:ext cx="67677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9"/>
          <p:cNvSpPr txBox="1"/>
          <p:nvPr>
            <p:ph idx="1" type="subTitle"/>
          </p:nvPr>
        </p:nvSpPr>
        <p:spPr>
          <a:xfrm>
            <a:off x="566350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9"/>
          <p:cNvSpPr txBox="1"/>
          <p:nvPr>
            <p:ph idx="6" type="subTitle"/>
          </p:nvPr>
        </p:nvSpPr>
        <p:spPr>
          <a:xfrm>
            <a:off x="2588275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9"/>
          <p:cNvSpPr txBox="1"/>
          <p:nvPr>
            <p:ph idx="7" type="subTitle"/>
          </p:nvPr>
        </p:nvSpPr>
        <p:spPr>
          <a:xfrm>
            <a:off x="4613113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9"/>
          <p:cNvSpPr txBox="1"/>
          <p:nvPr>
            <p:ph idx="8" type="subTitle"/>
          </p:nvPr>
        </p:nvSpPr>
        <p:spPr>
          <a:xfrm>
            <a:off x="6637950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9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9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rrent Market / Market Size">
  <p:cSld name="SECTION_TITLE_AND_DESCRIPTION">
    <p:bg>
      <p:bgPr>
        <a:solidFill>
          <a:schemeClr val="dk2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87" name="Google Shape;87;p10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10"/>
          <p:cNvSpPr txBox="1"/>
          <p:nvPr>
            <p:ph idx="1" type="subTitle"/>
          </p:nvPr>
        </p:nvSpPr>
        <p:spPr>
          <a:xfrm>
            <a:off x="675475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2" type="body"/>
          </p:nvPr>
        </p:nvSpPr>
        <p:spPr>
          <a:xfrm>
            <a:off x="604925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0" name="Google Shape;90;p10"/>
          <p:cNvSpPr txBox="1"/>
          <p:nvPr>
            <p:ph idx="3" type="subTitle"/>
          </p:nvPr>
        </p:nvSpPr>
        <p:spPr>
          <a:xfrm>
            <a:off x="3885400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1" name="Google Shape;91;p10"/>
          <p:cNvSpPr txBox="1"/>
          <p:nvPr>
            <p:ph idx="4" type="body"/>
          </p:nvPr>
        </p:nvSpPr>
        <p:spPr>
          <a:xfrm>
            <a:off x="3814850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2" name="Google Shape;92;p10"/>
          <p:cNvSpPr txBox="1"/>
          <p:nvPr>
            <p:ph idx="5" type="subTitle"/>
          </p:nvPr>
        </p:nvSpPr>
        <p:spPr>
          <a:xfrm>
            <a:off x="7024719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10"/>
          <p:cNvSpPr txBox="1"/>
          <p:nvPr>
            <p:ph idx="6" type="body"/>
          </p:nvPr>
        </p:nvSpPr>
        <p:spPr>
          <a:xfrm>
            <a:off x="6954219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type="title"/>
          </p:nvPr>
        </p:nvSpPr>
        <p:spPr>
          <a:xfrm>
            <a:off x="450850" y="596800"/>
            <a:ext cx="6767700" cy="12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10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6" name="Google Shape;96;p10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ncial Breakdown">
  <p:cSld name="SECTION_TITLE_AND_DESCRIPTION_1">
    <p:bg>
      <p:bgPr>
        <a:solidFill>
          <a:schemeClr val="dk2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1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99" name="Google Shape;99;p11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348657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11"/>
          <p:cNvSpPr txBox="1"/>
          <p:nvPr>
            <p:ph idx="2" type="body"/>
          </p:nvPr>
        </p:nvSpPr>
        <p:spPr>
          <a:xfrm>
            <a:off x="341607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102" name="Google Shape;102;p11"/>
          <p:cNvCxnSpPr>
            <a:endCxn id="103" idx="2"/>
          </p:cNvCxnSpPr>
          <p:nvPr/>
        </p:nvCxnSpPr>
        <p:spPr>
          <a:xfrm>
            <a:off x="2904275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1"/>
          <p:cNvCxnSpPr/>
          <p:nvPr/>
        </p:nvCxnSpPr>
        <p:spPr>
          <a:xfrm>
            <a:off x="4765924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p11"/>
          <p:cNvCxnSpPr/>
          <p:nvPr/>
        </p:nvCxnSpPr>
        <p:spPr>
          <a:xfrm>
            <a:off x="6635736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1"/>
          <p:cNvSpPr/>
          <p:nvPr/>
        </p:nvSpPr>
        <p:spPr>
          <a:xfrm>
            <a:off x="3676175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106;p11"/>
          <p:cNvSpPr/>
          <p:nvPr/>
        </p:nvSpPr>
        <p:spPr>
          <a:xfrm>
            <a:off x="5548513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7" name="Google Shape;107;p11"/>
          <p:cNvSpPr/>
          <p:nvPr/>
        </p:nvSpPr>
        <p:spPr>
          <a:xfrm>
            <a:off x="7417725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" name="Google Shape;108;p11"/>
          <p:cNvSpPr txBox="1"/>
          <p:nvPr>
            <p:ph idx="3" type="subTitle"/>
          </p:nvPr>
        </p:nvSpPr>
        <p:spPr>
          <a:xfrm>
            <a:off x="535892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11"/>
          <p:cNvSpPr txBox="1"/>
          <p:nvPr>
            <p:ph idx="4" type="body"/>
          </p:nvPr>
        </p:nvSpPr>
        <p:spPr>
          <a:xfrm>
            <a:off x="528842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0" name="Google Shape;110;p11"/>
          <p:cNvSpPr txBox="1"/>
          <p:nvPr>
            <p:ph idx="5" type="subTitle"/>
          </p:nvPr>
        </p:nvSpPr>
        <p:spPr>
          <a:xfrm>
            <a:off x="723127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1"/>
          <p:cNvSpPr txBox="1"/>
          <p:nvPr>
            <p:ph idx="6" type="body"/>
          </p:nvPr>
        </p:nvSpPr>
        <p:spPr>
          <a:xfrm>
            <a:off x="716077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2" name="Google Shape;112;p11"/>
          <p:cNvSpPr/>
          <p:nvPr/>
        </p:nvSpPr>
        <p:spPr>
          <a:xfrm>
            <a:off x="603475" y="2706950"/>
            <a:ext cx="2313300" cy="1413600"/>
          </a:xfrm>
          <a:prstGeom prst="roundRect">
            <a:avLst>
              <a:gd fmla="val 7414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rgbClr val="F6F5EC"/>
              </a:solidFill>
            </a:endParaRPr>
          </a:p>
        </p:txBody>
      </p:sp>
      <p:sp>
        <p:nvSpPr>
          <p:cNvPr id="113" name="Google Shape;113;p11"/>
          <p:cNvSpPr txBox="1"/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4" name="Google Shape;114;p11"/>
          <p:cNvSpPr txBox="1"/>
          <p:nvPr>
            <p:ph idx="7" type="body"/>
          </p:nvPr>
        </p:nvSpPr>
        <p:spPr>
          <a:xfrm>
            <a:off x="603475" y="2758400"/>
            <a:ext cx="2313300" cy="13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11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6" name="Google Shape;116;p11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/ Graph">
  <p:cSld name="CAPTION_ONLY"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2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" name="Google Shape;119;p12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20" name="Google Shape;120;p12"/>
          <p:cNvSpPr txBox="1"/>
          <p:nvPr>
            <p:ph idx="1" type="body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21" name="Google Shape;121;p12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2" name="Google Shape;122;p12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12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Header">
  <p:cSld name="BIG_NUMBER">
    <p:bg>
      <p:bgPr>
        <a:solidFill>
          <a:schemeClr val="dk2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/>
          <p:nvPr>
            <p:ph idx="2" type="pic"/>
          </p:nvPr>
        </p:nvSpPr>
        <p:spPr>
          <a:xfrm>
            <a:off x="213750" y="586950"/>
            <a:ext cx="8701800" cy="2327100"/>
          </a:xfrm>
          <a:prstGeom prst="roundRect">
            <a:avLst>
              <a:gd fmla="val 3913" name="adj"/>
            </a:avLst>
          </a:prstGeom>
          <a:noFill/>
          <a:ln>
            <a:noFill/>
          </a:ln>
        </p:spPr>
      </p:sp>
      <p:sp>
        <p:nvSpPr>
          <p:cNvPr id="126" name="Google Shape;126;p13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27" name="Google Shape;127;p13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" name="Google Shape;128;p13"/>
          <p:cNvSpPr txBox="1"/>
          <p:nvPr>
            <p:ph idx="1" type="body"/>
          </p:nvPr>
        </p:nvSpPr>
        <p:spPr>
          <a:xfrm>
            <a:off x="5362800" y="30712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9" name="Google Shape;129;p13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-to-Market Strategy" type="blank">
  <p:cSld name="BLANK"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"/>
          <p:cNvSpPr/>
          <p:nvPr>
            <p:ph idx="2" type="pic"/>
          </p:nvPr>
        </p:nvSpPr>
        <p:spPr>
          <a:xfrm>
            <a:off x="6445900" y="626975"/>
            <a:ext cx="1932900" cy="2070000"/>
          </a:xfrm>
          <a:prstGeom prst="roundRect">
            <a:avLst>
              <a:gd fmla="val 5387" name="adj"/>
            </a:avLst>
          </a:prstGeom>
          <a:noFill/>
          <a:ln>
            <a:noFill/>
          </a:ln>
        </p:spPr>
      </p:sp>
      <p:sp>
        <p:nvSpPr>
          <p:cNvPr id="133" name="Google Shape;133;p14"/>
          <p:cNvSpPr/>
          <p:nvPr>
            <p:ph idx="3" type="pic"/>
          </p:nvPr>
        </p:nvSpPr>
        <p:spPr>
          <a:xfrm>
            <a:off x="4210025" y="626975"/>
            <a:ext cx="1932900" cy="2070000"/>
          </a:xfrm>
          <a:prstGeom prst="roundRect">
            <a:avLst>
              <a:gd fmla="val 5387" name="adj"/>
            </a:avLst>
          </a:prstGeom>
          <a:noFill/>
          <a:ln>
            <a:noFill/>
          </a:ln>
        </p:spPr>
      </p:sp>
      <p:cxnSp>
        <p:nvCxnSpPr>
          <p:cNvPr id="134" name="Google Shape;134;p14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" name="Google Shape;135;p14"/>
          <p:cNvSpPr txBox="1"/>
          <p:nvPr>
            <p:ph type="title"/>
          </p:nvPr>
        </p:nvSpPr>
        <p:spPr>
          <a:xfrm>
            <a:off x="450850" y="596800"/>
            <a:ext cx="40830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p14"/>
          <p:cNvSpPr txBox="1"/>
          <p:nvPr>
            <p:ph idx="1" type="subTitle"/>
          </p:nvPr>
        </p:nvSpPr>
        <p:spPr>
          <a:xfrm>
            <a:off x="4210025" y="2802675"/>
            <a:ext cx="19068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14"/>
          <p:cNvSpPr txBox="1"/>
          <p:nvPr>
            <p:ph idx="4" type="body"/>
          </p:nvPr>
        </p:nvSpPr>
        <p:spPr>
          <a:xfrm>
            <a:off x="4210025" y="3441550"/>
            <a:ext cx="16074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8" name="Google Shape;138;p14"/>
          <p:cNvSpPr txBox="1"/>
          <p:nvPr>
            <p:ph idx="5" type="subTitle"/>
          </p:nvPr>
        </p:nvSpPr>
        <p:spPr>
          <a:xfrm>
            <a:off x="6458950" y="2802675"/>
            <a:ext cx="19068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9" name="Google Shape;139;p14"/>
          <p:cNvSpPr txBox="1"/>
          <p:nvPr>
            <p:ph idx="6" type="body"/>
          </p:nvPr>
        </p:nvSpPr>
        <p:spPr>
          <a:xfrm>
            <a:off x="6458950" y="3441550"/>
            <a:ext cx="16074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40" name="Google Shape;140;p14"/>
          <p:cNvSpPr txBox="1"/>
          <p:nvPr>
            <p:ph idx="7" type="body"/>
          </p:nvPr>
        </p:nvSpPr>
        <p:spPr>
          <a:xfrm>
            <a:off x="450850" y="2399275"/>
            <a:ext cx="3048000" cy="21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1" name="Google Shape;141;p14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2" name="Google Shape;142;p14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14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lestones">
  <p:cSld name="TITLE_1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5" name="Google Shape;145;p15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" name="Google Shape;146;p15"/>
          <p:cNvSpPr txBox="1"/>
          <p:nvPr>
            <p:ph type="title"/>
          </p:nvPr>
        </p:nvSpPr>
        <p:spPr>
          <a:xfrm>
            <a:off x="452575" y="596800"/>
            <a:ext cx="4418100" cy="13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47" name="Google Shape;147;p15"/>
          <p:cNvSpPr txBox="1"/>
          <p:nvPr>
            <p:ph idx="1" type="subTitle"/>
          </p:nvPr>
        </p:nvSpPr>
        <p:spPr>
          <a:xfrm>
            <a:off x="467825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48" name="Google Shape;148;p15"/>
          <p:cNvSpPr txBox="1"/>
          <p:nvPr>
            <p:ph idx="2" type="body"/>
          </p:nvPr>
        </p:nvSpPr>
        <p:spPr>
          <a:xfrm>
            <a:off x="391625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49" name="Google Shape;149;p15"/>
          <p:cNvSpPr txBox="1"/>
          <p:nvPr>
            <p:ph idx="3" type="subTitle"/>
          </p:nvPr>
        </p:nvSpPr>
        <p:spPr>
          <a:xfrm>
            <a:off x="3052450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0" name="Google Shape;150;p15"/>
          <p:cNvSpPr txBox="1"/>
          <p:nvPr>
            <p:ph idx="4" type="body"/>
          </p:nvPr>
        </p:nvSpPr>
        <p:spPr>
          <a:xfrm>
            <a:off x="2976250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1" name="Google Shape;151;p15"/>
          <p:cNvSpPr txBox="1"/>
          <p:nvPr>
            <p:ph idx="5" type="subTitle"/>
          </p:nvPr>
        </p:nvSpPr>
        <p:spPr>
          <a:xfrm>
            <a:off x="5637075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2" name="Google Shape;152;p15"/>
          <p:cNvSpPr txBox="1"/>
          <p:nvPr>
            <p:ph idx="6" type="body"/>
          </p:nvPr>
        </p:nvSpPr>
        <p:spPr>
          <a:xfrm>
            <a:off x="5560875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3" name="Google Shape;153;p15"/>
          <p:cNvSpPr txBox="1"/>
          <p:nvPr>
            <p:ph idx="7" type="subTitle"/>
          </p:nvPr>
        </p:nvSpPr>
        <p:spPr>
          <a:xfrm>
            <a:off x="467825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4" name="Google Shape;154;p15"/>
          <p:cNvSpPr txBox="1"/>
          <p:nvPr>
            <p:ph idx="8" type="body"/>
          </p:nvPr>
        </p:nvSpPr>
        <p:spPr>
          <a:xfrm>
            <a:off x="391625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5" name="Google Shape;155;p15"/>
          <p:cNvSpPr txBox="1"/>
          <p:nvPr>
            <p:ph idx="9" type="subTitle"/>
          </p:nvPr>
        </p:nvSpPr>
        <p:spPr>
          <a:xfrm>
            <a:off x="3052450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6" name="Google Shape;156;p15"/>
          <p:cNvSpPr txBox="1"/>
          <p:nvPr>
            <p:ph idx="13" type="body"/>
          </p:nvPr>
        </p:nvSpPr>
        <p:spPr>
          <a:xfrm>
            <a:off x="2976250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7" name="Google Shape;157;p15"/>
          <p:cNvSpPr txBox="1"/>
          <p:nvPr>
            <p:ph idx="14" type="subTitle"/>
          </p:nvPr>
        </p:nvSpPr>
        <p:spPr>
          <a:xfrm>
            <a:off x="5637075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8" name="Google Shape;158;p15"/>
          <p:cNvSpPr txBox="1"/>
          <p:nvPr>
            <p:ph idx="15" type="body"/>
          </p:nvPr>
        </p:nvSpPr>
        <p:spPr>
          <a:xfrm>
            <a:off x="5560875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9" name="Google Shape;159;p15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15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15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atures / Benefits">
  <p:cSld name="CUSTOM">
    <p:bg>
      <p:bgPr>
        <a:solidFill>
          <a:schemeClr val="lt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4" name="Google Shape;164;p16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5" name="Google Shape;165;p16"/>
          <p:cNvSpPr txBox="1"/>
          <p:nvPr>
            <p:ph type="title"/>
          </p:nvPr>
        </p:nvSpPr>
        <p:spPr>
          <a:xfrm>
            <a:off x="452575" y="633600"/>
            <a:ext cx="3954600" cy="13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9pPr>
          </a:lstStyle>
          <a:p/>
        </p:txBody>
      </p:sp>
      <p:sp>
        <p:nvSpPr>
          <p:cNvPr id="166" name="Google Shape;166;p16"/>
          <p:cNvSpPr txBox="1"/>
          <p:nvPr>
            <p:ph idx="1" type="body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67" name="Google Shape;167;p16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p16"/>
          <p:cNvSpPr txBox="1"/>
          <p:nvPr>
            <p:ph idx="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9" name="Google Shape;169;p16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">
  <p:cSld name="CUSTOM_1">
    <p:bg>
      <p:bgPr>
        <a:solidFill>
          <a:schemeClr val="dk2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/>
          <p:nvPr>
            <p:ph idx="2" type="pic"/>
          </p:nvPr>
        </p:nvSpPr>
        <p:spPr>
          <a:xfrm>
            <a:off x="211850" y="203250"/>
            <a:ext cx="4292400" cy="4737000"/>
          </a:xfrm>
          <a:prstGeom prst="roundRect">
            <a:avLst>
              <a:gd fmla="val 3358" name="adj"/>
            </a:avLst>
          </a:prstGeom>
          <a:noFill/>
          <a:ln>
            <a:noFill/>
          </a:ln>
        </p:spPr>
      </p:sp>
      <p:sp>
        <p:nvSpPr>
          <p:cNvPr id="172" name="Google Shape;172;p17"/>
          <p:cNvSpPr/>
          <p:nvPr>
            <p:ph idx="3" type="pic"/>
          </p:nvPr>
        </p:nvSpPr>
        <p:spPr>
          <a:xfrm>
            <a:off x="4639750" y="203250"/>
            <a:ext cx="4292400" cy="4737000"/>
          </a:xfrm>
          <a:prstGeom prst="roundRect">
            <a:avLst>
              <a:gd fmla="val 3358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Competition">
  <p:cSld name="CUSTOM_2"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/>
          <p:nvPr>
            <p:ph idx="2" type="pic"/>
          </p:nvPr>
        </p:nvSpPr>
        <p:spPr>
          <a:xfrm>
            <a:off x="401472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5" name="Google Shape;175;p18"/>
          <p:cNvSpPr/>
          <p:nvPr>
            <p:ph idx="3" type="pic"/>
          </p:nvPr>
        </p:nvSpPr>
        <p:spPr>
          <a:xfrm>
            <a:off x="568857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6" name="Google Shape;176;p18"/>
          <p:cNvSpPr/>
          <p:nvPr>
            <p:ph idx="4" type="pic"/>
          </p:nvPr>
        </p:nvSpPr>
        <p:spPr>
          <a:xfrm>
            <a:off x="736242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7" name="Google Shape;177;p18"/>
          <p:cNvSpPr/>
          <p:nvPr>
            <p:ph idx="5" type="pic"/>
          </p:nvPr>
        </p:nvSpPr>
        <p:spPr>
          <a:xfrm>
            <a:off x="401472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8" name="Google Shape;178;p18"/>
          <p:cNvSpPr/>
          <p:nvPr>
            <p:ph idx="6" type="pic"/>
          </p:nvPr>
        </p:nvSpPr>
        <p:spPr>
          <a:xfrm>
            <a:off x="568857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9" name="Google Shape;179;p18"/>
          <p:cNvSpPr/>
          <p:nvPr>
            <p:ph idx="7" type="pic"/>
          </p:nvPr>
        </p:nvSpPr>
        <p:spPr>
          <a:xfrm>
            <a:off x="736242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cxnSp>
        <p:nvCxnSpPr>
          <p:cNvPr id="180" name="Google Shape;180;p18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" name="Google Shape;181;p18"/>
          <p:cNvSpPr txBox="1"/>
          <p:nvPr>
            <p:ph type="title"/>
          </p:nvPr>
        </p:nvSpPr>
        <p:spPr>
          <a:xfrm>
            <a:off x="452575" y="596800"/>
            <a:ext cx="3262500" cy="13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82" name="Google Shape;182;p18"/>
          <p:cNvSpPr txBox="1"/>
          <p:nvPr>
            <p:ph idx="1" type="subTitle"/>
          </p:nvPr>
        </p:nvSpPr>
        <p:spPr>
          <a:xfrm>
            <a:off x="452575" y="1956400"/>
            <a:ext cx="26160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3" name="Google Shape;183;p18"/>
          <p:cNvSpPr txBox="1"/>
          <p:nvPr>
            <p:ph idx="8" type="body"/>
          </p:nvPr>
        </p:nvSpPr>
        <p:spPr>
          <a:xfrm>
            <a:off x="467825" y="2583700"/>
            <a:ext cx="32472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84" name="Google Shape;184;p18"/>
          <p:cNvSpPr txBox="1"/>
          <p:nvPr>
            <p:ph idx="9" type="subTitle"/>
          </p:nvPr>
        </p:nvSpPr>
        <p:spPr>
          <a:xfrm>
            <a:off x="401472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5" name="Google Shape;185;p18"/>
          <p:cNvSpPr txBox="1"/>
          <p:nvPr>
            <p:ph idx="13" type="subTitle"/>
          </p:nvPr>
        </p:nvSpPr>
        <p:spPr>
          <a:xfrm>
            <a:off x="568857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6" name="Google Shape;186;p18"/>
          <p:cNvSpPr txBox="1"/>
          <p:nvPr>
            <p:ph idx="14" type="subTitle"/>
          </p:nvPr>
        </p:nvSpPr>
        <p:spPr>
          <a:xfrm>
            <a:off x="736242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7" name="Google Shape;187;p18"/>
          <p:cNvSpPr txBox="1"/>
          <p:nvPr>
            <p:ph idx="15" type="subTitle"/>
          </p:nvPr>
        </p:nvSpPr>
        <p:spPr>
          <a:xfrm>
            <a:off x="401472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8" name="Google Shape;188;p18"/>
          <p:cNvSpPr txBox="1"/>
          <p:nvPr>
            <p:ph idx="16" type="subTitle"/>
          </p:nvPr>
        </p:nvSpPr>
        <p:spPr>
          <a:xfrm>
            <a:off x="568857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9" name="Google Shape;189;p18"/>
          <p:cNvSpPr txBox="1"/>
          <p:nvPr>
            <p:ph idx="17" type="subTitle"/>
          </p:nvPr>
        </p:nvSpPr>
        <p:spPr>
          <a:xfrm>
            <a:off x="736242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90" name="Google Shape;190;p18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1" name="Google Shape;191;p18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2" name="Google Shape;192;p18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allery">
  <p:cSld name="CUSTOM_1_1">
    <p:bg>
      <p:bgPr>
        <a:solidFill>
          <a:schemeClr val="dk2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/>
          <p:nvPr>
            <p:ph idx="2" type="pic"/>
          </p:nvPr>
        </p:nvSpPr>
        <p:spPr>
          <a:xfrm>
            <a:off x="228625" y="59262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95" name="Google Shape;195;p19"/>
          <p:cNvSpPr/>
          <p:nvPr>
            <p:ph idx="3" type="pic"/>
          </p:nvPr>
        </p:nvSpPr>
        <p:spPr>
          <a:xfrm>
            <a:off x="3931925" y="59262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96" name="Google Shape;196;p19"/>
          <p:cNvSpPr/>
          <p:nvPr>
            <p:ph idx="4" type="pic"/>
          </p:nvPr>
        </p:nvSpPr>
        <p:spPr>
          <a:xfrm>
            <a:off x="7635600" y="592625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97" name="Google Shape;197;p19"/>
          <p:cNvSpPr/>
          <p:nvPr>
            <p:ph idx="5" type="pic"/>
          </p:nvPr>
        </p:nvSpPr>
        <p:spPr>
          <a:xfrm>
            <a:off x="25753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8" name="Google Shape;198;p19"/>
          <p:cNvSpPr/>
          <p:nvPr>
            <p:ph idx="6" type="pic"/>
          </p:nvPr>
        </p:nvSpPr>
        <p:spPr>
          <a:xfrm>
            <a:off x="62788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9" name="Google Shape;199;p19"/>
          <p:cNvSpPr/>
          <p:nvPr>
            <p:ph idx="7" type="pic"/>
          </p:nvPr>
        </p:nvSpPr>
        <p:spPr>
          <a:xfrm>
            <a:off x="2286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0" name="Google Shape;200;p19"/>
          <p:cNvSpPr/>
          <p:nvPr>
            <p:ph idx="8" type="pic"/>
          </p:nvPr>
        </p:nvSpPr>
        <p:spPr>
          <a:xfrm>
            <a:off x="1545425" y="1963950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1" name="Google Shape;201;p19"/>
          <p:cNvSpPr/>
          <p:nvPr>
            <p:ph idx="9" type="pic"/>
          </p:nvPr>
        </p:nvSpPr>
        <p:spPr>
          <a:xfrm>
            <a:off x="3932063" y="1963950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2" name="Google Shape;202;p19"/>
          <p:cNvSpPr/>
          <p:nvPr>
            <p:ph idx="13" type="pic"/>
          </p:nvPr>
        </p:nvSpPr>
        <p:spPr>
          <a:xfrm>
            <a:off x="5248888" y="1963950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3" name="Google Shape;203;p19"/>
          <p:cNvSpPr/>
          <p:nvPr>
            <p:ph idx="14" type="pic"/>
          </p:nvPr>
        </p:nvSpPr>
        <p:spPr>
          <a:xfrm>
            <a:off x="75557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4" name="Google Shape;204;p19"/>
          <p:cNvSpPr/>
          <p:nvPr>
            <p:ph idx="15" type="pic"/>
          </p:nvPr>
        </p:nvSpPr>
        <p:spPr>
          <a:xfrm>
            <a:off x="228625" y="333527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5" name="Google Shape;205;p19"/>
          <p:cNvSpPr/>
          <p:nvPr>
            <p:ph idx="16" type="pic"/>
          </p:nvPr>
        </p:nvSpPr>
        <p:spPr>
          <a:xfrm>
            <a:off x="3931925" y="333527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6" name="Google Shape;206;p19"/>
          <p:cNvSpPr/>
          <p:nvPr>
            <p:ph idx="17" type="pic"/>
          </p:nvPr>
        </p:nvSpPr>
        <p:spPr>
          <a:xfrm>
            <a:off x="7635600" y="3335275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7" name="Google Shape;207;p19"/>
          <p:cNvSpPr/>
          <p:nvPr>
            <p:ph idx="18" type="pic"/>
          </p:nvPr>
        </p:nvSpPr>
        <p:spPr>
          <a:xfrm>
            <a:off x="25753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8" name="Google Shape;208;p19"/>
          <p:cNvSpPr/>
          <p:nvPr>
            <p:ph idx="19" type="pic"/>
          </p:nvPr>
        </p:nvSpPr>
        <p:spPr>
          <a:xfrm>
            <a:off x="62788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9" name="Google Shape;209;p19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210" name="Google Shape;210;p19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" name="Google Shape;211;p19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2" name="Google Shape;212;p19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5" name="Google Shape;215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6" name="Google Shape;21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9" name="Google Shape;21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3" name="Google Shape;22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26" name="Google Shape;226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7" name="Google Shape;227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8" name="Google Shape;22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1" name="Google Shape;23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4" name="Google Shape;234;p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35" name="Google Shape;23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8" name="Google Shape;23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_1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42" name="Google Shape;242;p2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3" name="Google Shape;243;p2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44" name="Google Shape;24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  <p:sp>
        <p:nvSpPr>
          <p:cNvPr id="247" name="Google Shape;24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0" name="Google Shape;250;p2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51" name="Google Shape;25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1">
  <p:cSld name="BLANK_1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1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56" name="Google Shape;25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31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8" name="Google Shape;258;p31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9" name="Google Shape;259;p31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0" name="Google Shape;260;p31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1" name="Google Shape;261;p31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2" name="Google Shape;262;p31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65" name="Google Shape;265;p32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66" name="Google Shape;266;p32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267" name="Google Shape;26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2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0" name="Google Shape;270;p3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71" name="Google Shape;271;p33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2" name="Google Shape;272;p33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3" name="Google Shape;273;p33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74" name="Google Shape;274;p33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7" name="Google Shape;277;p34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8" name="Google Shape;278;p34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9" name="Google Shape;279;p34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0" name="Google Shape;280;p34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81" name="Google Shape;281;p34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2" name="Google Shape;282;p34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3" name="Google Shape;283;p34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35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7" name="Google Shape;287;p35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8" name="Google Shape;288;p35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9" name="Google Shape;289;p35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90" name="Google Shape;290;p35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91" name="Google Shape;291;p35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2" name="Google Shape;292;p35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3" name="Google Shape;293;p35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4" name="Google Shape;294;p35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97" name="Google Shape;2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8" name="Google Shape;298;p36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1" name="Google Shape;301;p37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37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37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4" name="Google Shape;304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5" name="Google Shape;30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06" name="Google Shape;306;p37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07" name="Google Shape;307;p37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8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0" name="Google Shape;310;p38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38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38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3" name="Google Shape;313;p38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38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5" name="Google Shape;315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6" name="Google Shape;31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17" name="Google Shape;317;p38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8" name="Google Shape;318;p38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38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9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322" name="Google Shape;322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5" name="Google Shape;325;p40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26" name="Google Shape;326;p40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27" name="Google Shape;327;p40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28" name="Google Shape;328;p40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40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30" name="Google Shape;330;p40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40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32" name="Google Shape;332;p40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33" name="Google Shape;333;p40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40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2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08925" y="278025"/>
            <a:ext cx="44484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b="1"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613175" y="278025"/>
            <a:ext cx="29655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newyorkpersonalinjuryattorneysblog.com/autumn-injuries-related-to-leaves-raking-and-how-to-prevent-them/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hyperlink" Target="https://patents.google.com/patent/CN206538723U/en?q=(leaf+removal)&amp;oq=leaf+removal&amp;page=1" TargetMode="External"/><Relationship Id="rId5" Type="http://schemas.openxmlformats.org/officeDocument/2006/relationships/image" Target="../media/image9.png"/><Relationship Id="rId6" Type="http://schemas.openxmlformats.org/officeDocument/2006/relationships/hyperlink" Target="https://patents.google.com/patent/US20230154321A1/en" TargetMode="External"/><Relationship Id="rId7" Type="http://schemas.openxmlformats.org/officeDocument/2006/relationships/hyperlink" Target="https://patents.google.com/patent/US20240081201A1" TargetMode="External"/><Relationship Id="rId8" Type="http://schemas.openxmlformats.org/officeDocument/2006/relationships/hyperlink" Target="https://patents.google.com/patent/US20240081201A1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hyperlink" Target="https://www.acehardware.com/departments/lawn-and-garden/lawn-mowers/grass-catchers/7821416?x429=true&amp;gclsrc=aw.ds&amp;gad_source=1&amp;gad_campaignid=20158968940&amp;gbraid=0AAAAADtqLJGKvOSa9wSed8tjak85y8toT&amp;gclid=Cj0KCQiArt_JBhCTARIsADQZaymn5VhfzZ9DT18j_P9jfFIjSIkjqetMyyaFlxMvcZtUUSh8qAMNLkAaAkjnEALw_wcB" TargetMode="External"/><Relationship Id="rId5" Type="http://schemas.openxmlformats.org/officeDocument/2006/relationships/image" Target="../media/image12.png"/><Relationship Id="rId6" Type="http://schemas.openxmlformats.org/officeDocument/2006/relationships/hyperlink" Target="https://www.amazon.com/BLACK-DECKER-BEBL7000-Blower-Mulcher/dp/B07253C39S/ref=sr_1_10" TargetMode="External"/><Relationship Id="rId7" Type="http://schemas.openxmlformats.org/officeDocument/2006/relationships/hyperlink" Target="https://www.amazon.com/BLACK-DECKER-BEBL7000-Blower-Mulcher/dp/B07253C39S/ref=sr_1_10" TargetMode="External"/><Relationship Id="rId8" Type="http://schemas.openxmlformats.org/officeDocument/2006/relationships/hyperlink" Target="https://www.drpower.com/Power-Equipment/Leaf-Blowers-%26-Vacuum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walmart.com/ip/Greenworks-80V-580-Cfm-at-145-Mph-Brushless-Leaf-Blower-with-2-5-Ah-Battery-Charger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lambtonlawn.com/blog/how-long-does-a-fall-yard-clean-up-take/" TargetMode="External"/><Relationship Id="rId4" Type="http://schemas.openxmlformats.org/officeDocument/2006/relationships/hyperlink" Target="https://todayshomeowner.com/lawn-garden/guides/average-yard-size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1"/>
          <p:cNvSpPr txBox="1"/>
          <p:nvPr>
            <p:ph type="title"/>
          </p:nvPr>
        </p:nvSpPr>
        <p:spPr>
          <a:xfrm>
            <a:off x="308400" y="375846"/>
            <a:ext cx="4644000" cy="17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Efficient</a:t>
            </a:r>
            <a:r>
              <a:rPr lang="en"/>
              <a:t> Leaf Removal Project Proposal</a:t>
            </a:r>
            <a:endParaRPr/>
          </a:p>
        </p:txBody>
      </p:sp>
      <p:sp>
        <p:nvSpPr>
          <p:cNvPr id="340" name="Google Shape;340;p41"/>
          <p:cNvSpPr txBox="1"/>
          <p:nvPr>
            <p:ph idx="2" type="title"/>
          </p:nvPr>
        </p:nvSpPr>
        <p:spPr>
          <a:xfrm>
            <a:off x="371425" y="4042015"/>
            <a:ext cx="4036500" cy="5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 Mathur, Tanish Lakshmanan, Seth Jones</a:t>
            </a:r>
            <a:endParaRPr/>
          </a:p>
        </p:txBody>
      </p:sp>
      <p:pic>
        <p:nvPicPr>
          <p:cNvPr descr="Abstract image of blue ribbons on a black background." id="341" name="Google Shape;341;p41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12944" r="32256" t="0"/>
          <a:stretch/>
        </p:blipFill>
        <p:spPr>
          <a:xfrm>
            <a:off x="5039775" y="196800"/>
            <a:ext cx="3905400" cy="4749900"/>
          </a:xfrm>
          <a:prstGeom prst="roundRect">
            <a:avLst>
              <a:gd fmla="val 16667" name="adj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2"/>
          <p:cNvSpPr txBox="1"/>
          <p:nvPr>
            <p:ph type="title"/>
          </p:nvPr>
        </p:nvSpPr>
        <p:spPr>
          <a:xfrm>
            <a:off x="427500" y="643525"/>
            <a:ext cx="8289000" cy="5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Problem Statement  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347" name="Google Shape;347;p42"/>
          <p:cNvSpPr txBox="1"/>
          <p:nvPr>
            <p:ph idx="2" type="title"/>
          </p:nvPr>
        </p:nvSpPr>
        <p:spPr>
          <a:xfrm>
            <a:off x="560525" y="1217725"/>
            <a:ext cx="8036100" cy="26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Reports indicate that 42,000 American homeowners annually sustain recurring neck, shoulder, and back injuries while picking up and disposing of leaves in their yards</a:t>
            </a:r>
            <a:r>
              <a:rPr baseline="-25000" lang="en" sz="2200"/>
              <a:t>1</a:t>
            </a:r>
            <a:r>
              <a:rPr lang="en" sz="2200"/>
              <a:t>. This task also consumes significant time, making it difficult to perform regularly, causing it to be delayed or avoided, </a:t>
            </a:r>
            <a:r>
              <a:rPr lang="en" sz="2200"/>
              <a:t>leaving leaves </a:t>
            </a:r>
            <a:r>
              <a:rPr lang="en" sz="2200"/>
              <a:t>accumulate on lawns, smothering grass and blocking the sunlight necessary for healthy growth.</a:t>
            </a:r>
            <a:endParaRPr sz="2200"/>
          </a:p>
        </p:txBody>
      </p:sp>
      <p:sp>
        <p:nvSpPr>
          <p:cNvPr id="348" name="Google Shape;348;p42"/>
          <p:cNvSpPr txBox="1"/>
          <p:nvPr/>
        </p:nvSpPr>
        <p:spPr>
          <a:xfrm>
            <a:off x="692149" y="4180360"/>
            <a:ext cx="82890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1. Don’t let raking leaves become a pain in the neck, back or spine. Luminis Health. (n.d.). https://www.luminishealth.org/en/blog/dont-let-raking-leaves-become-a-pain-in-the-neck-back-or-spine?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3"/>
          <p:cNvSpPr txBox="1"/>
          <p:nvPr>
            <p:ph idx="4294967295" type="title"/>
          </p:nvPr>
        </p:nvSpPr>
        <p:spPr>
          <a:xfrm>
            <a:off x="285975" y="395825"/>
            <a:ext cx="85248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Justification: Statistics</a:t>
            </a:r>
            <a:endParaRPr/>
          </a:p>
        </p:txBody>
      </p:sp>
      <p:sp>
        <p:nvSpPr>
          <p:cNvPr id="354" name="Google Shape;354;p43"/>
          <p:cNvSpPr txBox="1"/>
          <p:nvPr>
            <p:ph idx="4294967295" type="body"/>
          </p:nvPr>
        </p:nvSpPr>
        <p:spPr>
          <a:xfrm>
            <a:off x="472285" y="1399475"/>
            <a:ext cx="5842500" cy="25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In the US more than 4,000 people are visiting the emergency room after being injured by leaf blowers, mulchers and grinders</a:t>
            </a:r>
            <a:r>
              <a:rPr baseline="-25000" lang="en" sz="2100"/>
              <a:t>2</a:t>
            </a:r>
            <a:r>
              <a:rPr lang="en" sz="2100"/>
              <a:t>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42,000 American homeowners annually sustain recurring neck, shoulder, and back injuries picking up leaves</a:t>
            </a:r>
            <a:r>
              <a:rPr baseline="-25000" lang="en" sz="2100"/>
              <a:t>3</a:t>
            </a:r>
            <a:endParaRPr baseline="-25000" sz="2100"/>
          </a:p>
        </p:txBody>
      </p:sp>
      <p:sp>
        <p:nvSpPr>
          <p:cNvPr id="355" name="Google Shape;355;p43"/>
          <p:cNvSpPr txBox="1"/>
          <p:nvPr/>
        </p:nvSpPr>
        <p:spPr>
          <a:xfrm>
            <a:off x="130603" y="3826178"/>
            <a:ext cx="73875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2. New.York.Injury.Lawyer. (2019, October 10). Autumn Injuries related to leaves raking and how to prevent them. New York Personal Injury Attorneys Blog. </a:t>
            </a:r>
            <a:r>
              <a:rPr lang="en" sz="12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3"/>
              </a:rPr>
              <a:t>https://www.newyorkpersonalinjuryattorneysblog.com/autumn-injuries-related-to-leaves-raking-and-how-to-prevent-them/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3. 11. Don’t let raking leaves become a pain in the neck, back or spine. Luminis Health. (n.d.). https://www.luminishealth.org/en/blog/dont-let-raking-leaves-become-a-pain-in-the-neck-back-or-spine?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‌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56" name="Google Shape;35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8575" y="1130258"/>
            <a:ext cx="2260900" cy="150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5650" y="2533930"/>
            <a:ext cx="1631850" cy="163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4"/>
          <p:cNvSpPr txBox="1"/>
          <p:nvPr>
            <p:ph idx="4294967295" type="title"/>
          </p:nvPr>
        </p:nvSpPr>
        <p:spPr>
          <a:xfrm>
            <a:off x="172500" y="244550"/>
            <a:ext cx="85248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Justification: Survey</a:t>
            </a:r>
            <a:endParaRPr/>
          </a:p>
        </p:txBody>
      </p:sp>
      <p:pic>
        <p:nvPicPr>
          <p:cNvPr descr="Forms response chart. Question title: Please choose any physical difficulties you experience while removing leaves. (check all that apply) . Number of responses: 127 responses." id="363" name="Google Shape;363;p44" title="Please choose any physical difficulties you experience while removing leaves. (check all that apply) "/>
          <p:cNvPicPr preferRelativeResize="0"/>
          <p:nvPr/>
        </p:nvPicPr>
        <p:blipFill rotWithShape="1">
          <a:blip r:embed="rId3">
            <a:alphaModFix/>
          </a:blip>
          <a:srcRect b="72377" l="0" r="0" t="0"/>
          <a:stretch/>
        </p:blipFill>
        <p:spPr>
          <a:xfrm>
            <a:off x="259988" y="1817625"/>
            <a:ext cx="8624025" cy="178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5"/>
          <p:cNvSpPr txBox="1"/>
          <p:nvPr>
            <p:ph idx="4294967295" type="title"/>
          </p:nvPr>
        </p:nvSpPr>
        <p:spPr>
          <a:xfrm>
            <a:off x="172500" y="244550"/>
            <a:ext cx="85248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Justification: Survey</a:t>
            </a:r>
            <a:endParaRPr/>
          </a:p>
        </p:txBody>
      </p:sp>
      <p:pic>
        <p:nvPicPr>
          <p:cNvPr descr="Forms response chart. Question title: What is the total time it takes for you to remove all the leaves and dispose of them? . Number of responses: 127 responses." id="369" name="Google Shape;369;p45" title="What is the total time it takes for you to remove all the leaves and dispose of them? 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150" y="1238850"/>
            <a:ext cx="8277899" cy="348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6"/>
          <p:cNvSpPr txBox="1"/>
          <p:nvPr>
            <p:ph type="title"/>
          </p:nvPr>
        </p:nvSpPr>
        <p:spPr>
          <a:xfrm>
            <a:off x="506400" y="354650"/>
            <a:ext cx="81312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Current and Past Solutions: Patents</a:t>
            </a:r>
            <a:endParaRPr sz="3400"/>
          </a:p>
        </p:txBody>
      </p:sp>
      <p:pic>
        <p:nvPicPr>
          <p:cNvPr id="375" name="Google Shape;37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940262" y="179812"/>
            <a:ext cx="1720550" cy="333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9475" y="984800"/>
            <a:ext cx="1928700" cy="208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6"/>
          <p:cNvPicPr preferRelativeResize="0"/>
          <p:nvPr/>
        </p:nvPicPr>
        <p:blipFill rotWithShape="1">
          <a:blip r:embed="rId5">
            <a:alphaModFix/>
          </a:blip>
          <a:srcRect b="28612" l="0" r="0" t="0"/>
          <a:stretch/>
        </p:blipFill>
        <p:spPr>
          <a:xfrm>
            <a:off x="6152575" y="984800"/>
            <a:ext cx="2582432" cy="208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46"/>
          <p:cNvSpPr txBox="1"/>
          <p:nvPr/>
        </p:nvSpPr>
        <p:spPr>
          <a:xfrm>
            <a:off x="3739475" y="3064925"/>
            <a:ext cx="1928700" cy="1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Leaf collector and dock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Automated cleaning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Requires fixed power and water source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9" name="Google Shape;379;p46"/>
          <p:cNvSpPr txBox="1"/>
          <p:nvPr/>
        </p:nvSpPr>
        <p:spPr>
          <a:xfrm>
            <a:off x="6152575" y="3064925"/>
            <a:ext cx="22629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Mower style system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Uses suction and blades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Volume reduction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Complex </a:t>
            </a: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and expensive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0" name="Google Shape;380;p46"/>
          <p:cNvSpPr txBox="1"/>
          <p:nvPr/>
        </p:nvSpPr>
        <p:spPr>
          <a:xfrm>
            <a:off x="190599" y="2881650"/>
            <a:ext cx="3219900" cy="1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 Roomba-style yard robot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Adaptable to different yards using boundary signals.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Limited leaf capacity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Expensive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1" name="Google Shape;381;p46"/>
          <p:cNvSpPr txBox="1"/>
          <p:nvPr/>
        </p:nvSpPr>
        <p:spPr>
          <a:xfrm>
            <a:off x="6152575" y="45983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Diaz del Castillo, D. A. (2014). Autonomous and remote control all purpose machine. U.S. Patent Application No. US20140121881A1.</a:t>
            </a:r>
            <a:r>
              <a:rPr lang="en" sz="700" u="sng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https://patents.google.com/patent/US20230154321A1/en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2" name="Google Shape;382;p46"/>
          <p:cNvSpPr txBox="1"/>
          <p:nvPr/>
        </p:nvSpPr>
        <p:spPr>
          <a:xfrm>
            <a:off x="3048125" y="4561300"/>
            <a:ext cx="3147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Techtronic Cordless GP. (2024). Lawn maintenance system having an autonomous lawn mower and a docking station (U.S. Patent Application No. US20240081201A1 </a:t>
            </a:r>
            <a:r>
              <a:rPr lang="en" sz="7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7"/>
              </a:rPr>
              <a:t>https://patents.google.com/pate</a:t>
            </a:r>
            <a:r>
              <a:rPr lang="en" sz="7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8"/>
              </a:rPr>
              <a:t>nt/US20240081201A1</a:t>
            </a: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  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3" name="Google Shape;383;p46"/>
          <p:cNvSpPr/>
          <p:nvPr/>
        </p:nvSpPr>
        <p:spPr>
          <a:xfrm>
            <a:off x="442550" y="4692600"/>
            <a:ext cx="2150100" cy="317400"/>
          </a:xfrm>
          <a:prstGeom prst="rect">
            <a:avLst/>
          </a:prstGeom>
          <a:solidFill>
            <a:srgbClr val="F6F5EC"/>
          </a:solidFill>
          <a:ln cap="flat" cmpd="sng" w="9525">
            <a:solidFill>
              <a:srgbClr val="F6F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4" name="Google Shape;384;p46"/>
          <p:cNvSpPr txBox="1"/>
          <p:nvPr/>
        </p:nvSpPr>
        <p:spPr>
          <a:xfrm>
            <a:off x="68475" y="4175850"/>
            <a:ext cx="3147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CN206538723U - Suction and blowing device - Google Patents. (2016, April 6). Google.com. </a:t>
            </a:r>
            <a:r>
              <a:rPr lang="en" sz="7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9"/>
              </a:rPr>
              <a:t>https://patents.google.com/patent/CN206538723U/en?q=(leaf+removal)&amp;oq=leaf+removal &amp;page=1</a:t>
            </a: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  </a:t>
            </a:r>
            <a:endParaRPr sz="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7"/>
          <p:cNvSpPr/>
          <p:nvPr/>
        </p:nvSpPr>
        <p:spPr>
          <a:xfrm>
            <a:off x="442550" y="4692600"/>
            <a:ext cx="2150100" cy="317400"/>
          </a:xfrm>
          <a:prstGeom prst="rect">
            <a:avLst/>
          </a:prstGeom>
          <a:solidFill>
            <a:srgbClr val="F6F5EC"/>
          </a:solidFill>
          <a:ln cap="flat" cmpd="sng" w="9525">
            <a:solidFill>
              <a:srgbClr val="F6F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90" name="Google Shape;39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6163" y="976500"/>
            <a:ext cx="2149987" cy="2149987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7"/>
          <p:cNvSpPr txBox="1"/>
          <p:nvPr>
            <p:ph type="title"/>
          </p:nvPr>
        </p:nvSpPr>
        <p:spPr>
          <a:xfrm>
            <a:off x="506400" y="354650"/>
            <a:ext cx="81312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Current and Past Solutions: Products</a:t>
            </a:r>
            <a:endParaRPr sz="3400"/>
          </a:p>
        </p:txBody>
      </p:sp>
      <p:sp>
        <p:nvSpPr>
          <p:cNvPr id="392" name="Google Shape;392;p47"/>
          <p:cNvSpPr txBox="1"/>
          <p:nvPr/>
        </p:nvSpPr>
        <p:spPr>
          <a:xfrm>
            <a:off x="3666175" y="3126500"/>
            <a:ext cx="1928700" cy="1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Push</a:t>
            </a: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-powered mechanical</a:t>
            </a: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leaf collection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Requires physical effort and heavy bag lifting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3" name="Google Shape;393;p47"/>
          <p:cNvSpPr txBox="1"/>
          <p:nvPr/>
        </p:nvSpPr>
        <p:spPr>
          <a:xfrm>
            <a:off x="6298188" y="3260150"/>
            <a:ext cx="22629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</a:pPr>
            <a:r>
              <a:rPr lang="en" sz="13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High-power vacuum with built-in leaf shredding</a:t>
            </a:r>
            <a:endParaRPr sz="13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</a:pPr>
            <a:r>
              <a:rPr lang="en" sz="13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Large storage capacity </a:t>
            </a:r>
            <a:endParaRPr sz="13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</a:pPr>
            <a:r>
              <a:rPr lang="en" sz="13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Very expensive and heavy collection bag</a:t>
            </a:r>
            <a:endParaRPr sz="13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4" name="Google Shape;394;p47"/>
          <p:cNvSpPr txBox="1"/>
          <p:nvPr/>
        </p:nvSpPr>
        <p:spPr>
          <a:xfrm>
            <a:off x="126924" y="3232425"/>
            <a:ext cx="3219900" cy="1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Combines leaf blowing and vacuuming functions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Backpack storage improves mobility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Full bag places strain on the user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95" name="Google Shape;39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2501" y="976499"/>
            <a:ext cx="2262900" cy="226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667" y="970375"/>
            <a:ext cx="2093233" cy="22620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7"/>
          <p:cNvSpPr txBox="1"/>
          <p:nvPr/>
        </p:nvSpPr>
        <p:spPr>
          <a:xfrm>
            <a:off x="126913" y="45435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Amazon. (n.d.). BLACK+DECKER BEBL7000 Blower/Mulcher [Product page]. Amazon. </a:t>
            </a:r>
            <a:r>
              <a:rPr lang="en" sz="700" u="sng">
                <a:solidFill>
                  <a:schemeClr val="hlink"/>
                </a:solidFill>
                <a:hlinkClick r:id="rId6"/>
              </a:rPr>
              <a:t>https://www.amazon.com/BLACK-DECKER-BEBL7000-Blower-Mulcher/dp/B07253C39S/ref=sr_1_1</a:t>
            </a:r>
            <a:r>
              <a:rPr lang="en" sz="700" u="sng">
                <a:solidFill>
                  <a:schemeClr val="hlink"/>
                </a:solidFill>
                <a:hlinkClick r:id="rId7"/>
              </a:rPr>
              <a:t>0</a:t>
            </a:r>
            <a:r>
              <a:rPr lang="en" sz="700"/>
              <a:t> </a:t>
            </a:r>
            <a:r>
              <a:rPr lang="en" sz="700"/>
              <a:t> </a:t>
            </a:r>
            <a:endParaRPr sz="700"/>
          </a:p>
        </p:txBody>
      </p:sp>
      <p:sp>
        <p:nvSpPr>
          <p:cNvPr id="398" name="Google Shape;398;p47"/>
          <p:cNvSpPr txBox="1"/>
          <p:nvPr/>
        </p:nvSpPr>
        <p:spPr>
          <a:xfrm>
            <a:off x="6144000" y="46417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DR Power Equipment. (n.d.). DR Leaf and Lawn Vacuum – Walk-Behind (WL33206DMN). Retrieved December 9, 2025, from </a:t>
            </a:r>
            <a:r>
              <a:rPr lang="en" sz="700" u="sng">
                <a:solidFill>
                  <a:schemeClr val="hlink"/>
                </a:solidFill>
                <a:hlinkClick r:id="rId8"/>
              </a:rPr>
              <a:t>https://www.drpower.com/Power-Equipment/Leaf-Blowers-%26-Vacuums</a:t>
            </a:r>
            <a:r>
              <a:rPr lang="en" sz="700"/>
              <a:t> </a:t>
            </a:r>
            <a:endParaRPr sz="700"/>
          </a:p>
        </p:txBody>
      </p:sp>
      <p:sp>
        <p:nvSpPr>
          <p:cNvPr id="399" name="Google Shape;399;p47"/>
          <p:cNvSpPr txBox="1"/>
          <p:nvPr/>
        </p:nvSpPr>
        <p:spPr>
          <a:xfrm>
            <a:off x="3241163" y="46725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Ace Hardware. (n.d.). Scotts Lawn Sweeper (Item # 7821416). Retrieved December 9, 2025, from </a:t>
            </a:r>
            <a:r>
              <a:rPr lang="en" sz="600" u="sng">
                <a:solidFill>
                  <a:schemeClr val="lt2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https://www.acehardware.com/departments/lawn-and-garden/lawn-mowers/grass-catchers/7821416?</a:t>
            </a:r>
            <a:r>
              <a:rPr lang="en" sz="600">
                <a:solidFill>
                  <a:schemeClr val="lt2"/>
                </a:solidFill>
              </a:rPr>
              <a:t> </a:t>
            </a:r>
            <a:endParaRPr sz="10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8"/>
          <p:cNvSpPr txBox="1"/>
          <p:nvPr>
            <p:ph type="title"/>
          </p:nvPr>
        </p:nvSpPr>
        <p:spPr>
          <a:xfrm>
            <a:off x="452575" y="596800"/>
            <a:ext cx="62151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</a:t>
            </a:r>
            <a:r>
              <a:rPr lang="en"/>
              <a:t>Requirements</a:t>
            </a:r>
            <a:endParaRPr/>
          </a:p>
        </p:txBody>
      </p:sp>
      <p:sp>
        <p:nvSpPr>
          <p:cNvPr id="405" name="Google Shape;405;p48"/>
          <p:cNvSpPr txBox="1"/>
          <p:nvPr>
            <p:ph idx="1" type="body"/>
          </p:nvPr>
        </p:nvSpPr>
        <p:spPr>
          <a:xfrm>
            <a:off x="6919775" y="1268200"/>
            <a:ext cx="2130600" cy="37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From the past solutions, a similar solution matrix was created to identify what characteristics each product had, and what they lacked in comparison.</a:t>
            </a:r>
            <a:endParaRPr sz="1900"/>
          </a:p>
        </p:txBody>
      </p:sp>
      <p:pic>
        <p:nvPicPr>
          <p:cNvPr id="406" name="Google Shape;40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0" y="1268200"/>
            <a:ext cx="6758975" cy="376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9"/>
          <p:cNvSpPr txBox="1"/>
          <p:nvPr>
            <p:ph type="title"/>
          </p:nvPr>
        </p:nvSpPr>
        <p:spPr>
          <a:xfrm>
            <a:off x="452575" y="596800"/>
            <a:ext cx="41775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Primary Stakeholders</a:t>
            </a:r>
            <a:r>
              <a:rPr lang="en" sz="3000"/>
              <a:t> </a:t>
            </a:r>
            <a:endParaRPr sz="3000"/>
          </a:p>
        </p:txBody>
      </p:sp>
      <p:sp>
        <p:nvSpPr>
          <p:cNvPr id="412" name="Google Shape;412;p49"/>
          <p:cNvSpPr txBox="1"/>
          <p:nvPr>
            <p:ph idx="1" type="body"/>
          </p:nvPr>
        </p:nvSpPr>
        <p:spPr>
          <a:xfrm>
            <a:off x="789400" y="1493400"/>
            <a:ext cx="6708600" cy="3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Homeowners who take regular care of their lawn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Older </a:t>
            </a:r>
            <a:r>
              <a:rPr lang="en" sz="1800"/>
              <a:t>individuals</a:t>
            </a:r>
            <a:r>
              <a:rPr lang="en" sz="1800"/>
              <a:t> with physical limitations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Landscaping service providers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Homeowners</a:t>
            </a:r>
            <a:r>
              <a:rPr lang="en" sz="1800"/>
              <a:t> Association </a:t>
            </a:r>
            <a:endParaRPr sz="1800"/>
          </a:p>
        </p:txBody>
      </p:sp>
      <p:sp>
        <p:nvSpPr>
          <p:cNvPr id="413" name="Google Shape;413;p49"/>
          <p:cNvSpPr txBox="1"/>
          <p:nvPr/>
        </p:nvSpPr>
        <p:spPr>
          <a:xfrm>
            <a:off x="674400" y="3593400"/>
            <a:ext cx="32412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https://www.walmart.com/ip/Greenworks-80V-580-Cfm-at-145-Mph-Brushless-Leaf-Blower-with-2-5-Ah-Battery-Charger</a:t>
            </a:r>
            <a:r>
              <a:rPr lang="en"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Hulley, L. (2024). </a:t>
            </a:r>
            <a:r>
              <a:rPr i="1"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The Impact of Dust in Electronics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. Bulgin.com. https://blog.bulgin.com/blog/the-impact-of-dust-in-electronics</a:t>
            </a:r>
            <a:endParaRPr sz="8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0"/>
          <p:cNvSpPr txBox="1"/>
          <p:nvPr>
            <p:ph type="title"/>
          </p:nvPr>
        </p:nvSpPr>
        <p:spPr>
          <a:xfrm>
            <a:off x="394500" y="435825"/>
            <a:ext cx="68217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Expert Review &amp; Feedback </a:t>
            </a:r>
            <a:endParaRPr sz="3000"/>
          </a:p>
        </p:txBody>
      </p:sp>
      <p:sp>
        <p:nvSpPr>
          <p:cNvPr id="419" name="Google Shape;419;p50"/>
          <p:cNvSpPr txBox="1"/>
          <p:nvPr>
            <p:ph idx="1" type="body"/>
          </p:nvPr>
        </p:nvSpPr>
        <p:spPr>
          <a:xfrm>
            <a:off x="479789" y="1188175"/>
            <a:ext cx="7635300" cy="3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Dr. Howard Greene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Director of STEM Education and Outreach at The Ohio State University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Must run to clear a 5000 sq. ft lawn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Must have enough storage to hold a 30 gallon leaf bag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Must be able to automatically dump contents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Mr. Ray Derer 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Team Lead in Mechanical Design at Caterpillar Inc. 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-”All of these solutions also require the user to empty the machine into a yard waste bag or burn pile”</a:t>
            </a:r>
            <a:endParaRPr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1"/>
          <p:cNvSpPr txBox="1"/>
          <p:nvPr>
            <p:ph type="title"/>
          </p:nvPr>
        </p:nvSpPr>
        <p:spPr>
          <a:xfrm>
            <a:off x="452575" y="596800"/>
            <a:ext cx="81312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Requirements</a:t>
            </a:r>
            <a:endParaRPr/>
          </a:p>
        </p:txBody>
      </p:sp>
      <p:sp>
        <p:nvSpPr>
          <p:cNvPr id="425" name="Google Shape;425;p51"/>
          <p:cNvSpPr txBox="1"/>
          <p:nvPr>
            <p:ph idx="1" type="body"/>
          </p:nvPr>
        </p:nvSpPr>
        <p:spPr>
          <a:xfrm>
            <a:off x="547925" y="1399475"/>
            <a:ext cx="3891000" cy="3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1. </a:t>
            </a:r>
            <a:r>
              <a:rPr b="1" lang="en" sz="1800"/>
              <a:t>Autonomous Operation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2. Efficiency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3. Leaf Disposal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4. Battery Life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5. Storage </a:t>
            </a:r>
            <a:r>
              <a:rPr lang="en" sz="1800"/>
              <a:t>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6. Battery </a:t>
            </a:r>
            <a:r>
              <a:rPr lang="en" sz="1800"/>
              <a:t>Replacement</a:t>
            </a:r>
            <a:r>
              <a:rPr lang="en" sz="1800"/>
              <a:t>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7. Compaction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8. Battery Per Runtime</a:t>
            </a:r>
            <a:endParaRPr sz="1800"/>
          </a:p>
        </p:txBody>
      </p:sp>
      <p:sp>
        <p:nvSpPr>
          <p:cNvPr id="426" name="Google Shape;426;p51"/>
          <p:cNvSpPr txBox="1"/>
          <p:nvPr>
            <p:ph idx="1" type="body"/>
          </p:nvPr>
        </p:nvSpPr>
        <p:spPr>
          <a:xfrm>
            <a:off x="4692775" y="1399475"/>
            <a:ext cx="3891000" cy="3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9. Target Cost</a:t>
            </a:r>
            <a:r>
              <a:rPr lang="en" sz="1800"/>
              <a:t>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10. Noise Level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11. Durability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12. Ergonomics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13. Operating </a:t>
            </a:r>
            <a:r>
              <a:rPr lang="en" sz="1800"/>
              <a:t>Environment</a:t>
            </a:r>
            <a:r>
              <a:rPr lang="en" sz="1800"/>
              <a:t>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14. Natural Conditions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15. </a:t>
            </a:r>
            <a:r>
              <a:rPr lang="en" sz="1800"/>
              <a:t>Safety</a:t>
            </a:r>
            <a:r>
              <a:rPr lang="en" sz="1800"/>
              <a:t> Precautions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16. Maintenance </a:t>
            </a:r>
            <a:endParaRPr sz="1800"/>
          </a:p>
        </p:txBody>
      </p:sp>
      <p:sp>
        <p:nvSpPr>
          <p:cNvPr id="427" name="Google Shape;427;p51"/>
          <p:cNvSpPr txBox="1"/>
          <p:nvPr/>
        </p:nvSpPr>
        <p:spPr>
          <a:xfrm>
            <a:off x="547925" y="3794700"/>
            <a:ext cx="39759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 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DeBruin, I. (2025, August 23). </a:t>
            </a:r>
            <a:r>
              <a:rPr i="1"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How Long Does a Fall Yard Clean-Up Take? - LambtonLawn LTD Blogs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. LambtonLawn LTD Blogs. </a:t>
            </a:r>
            <a:r>
              <a:rPr lang="en" sz="8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https://lambtonlawn.com/blog/how-long-does-a-fall-yard-clean-up-take/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8" name="Google Shape;428;p51"/>
          <p:cNvSpPr txBox="1"/>
          <p:nvPr/>
        </p:nvSpPr>
        <p:spPr>
          <a:xfrm>
            <a:off x="4692775" y="3794700"/>
            <a:ext cx="4086600" cy="11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</a:t>
            </a:r>
            <a:r>
              <a:rPr lang="en" sz="800">
                <a:latin typeface="Calibri"/>
                <a:ea typeface="Calibri"/>
                <a:cs typeface="Calibri"/>
                <a:sym typeface="Calibri"/>
              </a:rPr>
              <a:t>Wasson, S. (2022, August 23). </a:t>
            </a:r>
            <a:r>
              <a:rPr i="1" lang="en" sz="800">
                <a:latin typeface="Calibri"/>
                <a:ea typeface="Calibri"/>
                <a:cs typeface="Calibri"/>
                <a:sym typeface="Calibri"/>
              </a:rPr>
              <a:t>The Average Yard Size by State and City</a:t>
            </a:r>
            <a:r>
              <a:rPr lang="en" sz="800">
                <a:latin typeface="Calibri"/>
                <a:ea typeface="Calibri"/>
                <a:cs typeface="Calibri"/>
                <a:sym typeface="Calibri"/>
              </a:rPr>
              <a:t>. Today’s Homeowner. </a:t>
            </a:r>
            <a:r>
              <a:rPr lang="en" sz="8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https://todayshomeowner.com/lawn-garden/guides/average-yard-size/</a:t>
            </a:r>
            <a:r>
              <a:rPr lang="en" sz="1050">
                <a:latin typeface="Calibri"/>
                <a:ea typeface="Calibri"/>
                <a:cs typeface="Calibri"/>
                <a:sym typeface="Calibri"/>
              </a:rPr>
              <a:t>  </a:t>
            </a:r>
            <a:endParaRPr sz="10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Minnesota Equipment. (2023, July 12). </a:t>
            </a:r>
            <a:r>
              <a:rPr i="1"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How Old Is Too Old for a Lawn Mower? - Minnesota Equipment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. Minnesota Equipment. </a:t>
            </a:r>
            <a:endParaRPr sz="800">
              <a:solidFill>
                <a:srgbClr val="2C3E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</a:t>
            </a:r>
            <a:r>
              <a:rPr i="1"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Fall Temperature Averages for Each USA State - Current Results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. (n.d.). Www.currentresults.com. https://www.currentresults.com/Weather/US/average-state-temperatures-in-fall.php</a:t>
            </a:r>
            <a:endParaRPr sz="800">
              <a:solidFill>
                <a:srgbClr val="2C3E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2"/>
          <p:cNvSpPr txBox="1"/>
          <p:nvPr>
            <p:ph type="title"/>
          </p:nvPr>
        </p:nvSpPr>
        <p:spPr>
          <a:xfrm>
            <a:off x="452575" y="596850"/>
            <a:ext cx="81312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Requirements</a:t>
            </a:r>
            <a:endParaRPr/>
          </a:p>
        </p:txBody>
      </p:sp>
      <p:sp>
        <p:nvSpPr>
          <p:cNvPr id="434" name="Google Shape;434;p52"/>
          <p:cNvSpPr txBox="1"/>
          <p:nvPr/>
        </p:nvSpPr>
        <p:spPr>
          <a:xfrm>
            <a:off x="634125" y="1127332"/>
            <a:ext cx="7619700" cy="32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Autonomous Operation </a:t>
            </a:r>
            <a:endParaRPr b="1" sz="1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Inter"/>
              <a:buChar char="-"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Machine shall fully autonomous once set up 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Efficiency </a:t>
            </a:r>
            <a:endParaRPr b="1" sz="1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nter"/>
              <a:buChar char="-"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Shall pick up leaves from a 2,500 sq. ft. lawn under 60 minutes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Leaf Disposal 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Inter"/>
              <a:buChar char="-"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The machine shall autonomously pick up and dispose of leaves in its own storage unit 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Battery Life 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Inter"/>
              <a:buChar char="-"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The machines battery life shall last 120 minutes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Storage</a:t>
            </a: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1" sz="1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-"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Machine shall store 30 gallons of leaves with a weight capacity of 50 lbs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3"/>
          <p:cNvSpPr txBox="1"/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440" name="Google Shape;440;p53"/>
          <p:cNvSpPr txBox="1"/>
          <p:nvPr>
            <p:ph idx="2" type="title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vestor Pitch">
  <a:themeElements>
    <a:clrScheme name="Simple Light">
      <a:dk1>
        <a:srgbClr val="1A36B4"/>
      </a:dk1>
      <a:lt1>
        <a:srgbClr val="F6F5EC"/>
      </a:lt1>
      <a:dk2>
        <a:srgbClr val="1D1D1D"/>
      </a:dk2>
      <a:lt2>
        <a:srgbClr val="A4C2F4"/>
      </a:lt2>
      <a:accent1>
        <a:srgbClr val="FFFFFF"/>
      </a:accent1>
      <a:accent2>
        <a:srgbClr val="1A36B4"/>
      </a:accent2>
      <a:accent3>
        <a:srgbClr val="1D1D1D"/>
      </a:accent3>
      <a:accent4>
        <a:srgbClr val="F6F5EC"/>
      </a:accent4>
      <a:accent5>
        <a:srgbClr val="1A36B4"/>
      </a:accent5>
      <a:accent6>
        <a:srgbClr val="595959"/>
      </a:accent6>
      <a:hlink>
        <a:srgbClr val="A4C2F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